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43" r:id="rId2"/>
    <p:sldId id="341" r:id="rId3"/>
    <p:sldId id="342" r:id="rId4"/>
    <p:sldId id="329" r:id="rId5"/>
    <p:sldId id="344" r:id="rId6"/>
    <p:sldId id="334" r:id="rId7"/>
    <p:sldId id="333" r:id="rId8"/>
    <p:sldId id="330" r:id="rId9"/>
    <p:sldId id="336" r:id="rId10"/>
    <p:sldId id="337" r:id="rId11"/>
    <p:sldId id="335" r:id="rId12"/>
    <p:sldId id="340" r:id="rId13"/>
    <p:sldId id="339" r:id="rId14"/>
    <p:sldId id="332" r:id="rId15"/>
    <p:sldId id="331" r:id="rId16"/>
    <p:sldId id="351" r:id="rId17"/>
    <p:sldId id="347" r:id="rId18"/>
    <p:sldId id="349" r:id="rId19"/>
    <p:sldId id="263"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FFCC"/>
    <a:srgbClr val="66FF99"/>
    <a:srgbClr val="84F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243" autoAdjust="0"/>
  </p:normalViewPr>
  <p:slideViewPr>
    <p:cSldViewPr>
      <p:cViewPr varScale="1">
        <p:scale>
          <a:sx n="85" d="100"/>
          <a:sy n="85" d="100"/>
        </p:scale>
        <p:origin x="648"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8C360-1451-4FAC-96AE-AED9435A5117}" type="datetimeFigureOut">
              <a:rPr lang="en-US" smtClean="0"/>
              <a:t>12/13/2019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9F04D0-699D-4D6B-A94F-1A7A83CC3965}" type="slidenum">
              <a:rPr lang="en-US" smtClean="0"/>
              <a:t>‹#›</a:t>
            </a:fld>
            <a:endParaRPr lang="en-US"/>
          </a:p>
        </p:txBody>
      </p:sp>
    </p:spTree>
    <p:extLst>
      <p:ext uri="{BB962C8B-B14F-4D97-AF65-F5344CB8AC3E}">
        <p14:creationId xmlns:p14="http://schemas.microsoft.com/office/powerpoint/2010/main" val="4085081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2D47140-E761-4776-BB05-B90A68E34D64}"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283495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162174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13731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399773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D47140-E761-4776-BB05-B90A68E34D64}"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102610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D47140-E761-4776-BB05-B90A68E34D64}" type="datetimeFigureOut">
              <a:rPr lang="en-US" smtClean="0"/>
              <a:t>12/13/2019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216590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D47140-E761-4776-BB05-B90A68E34D64}" type="datetimeFigureOut">
              <a:rPr lang="en-US" smtClean="0"/>
              <a:t>12/13/2019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3304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D47140-E761-4776-BB05-B90A68E34D64}" type="datetimeFigureOut">
              <a:rPr lang="en-US" smtClean="0"/>
              <a:t>12/13/2019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2371818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D47140-E761-4776-BB05-B90A68E34D64}" type="datetimeFigureOut">
              <a:rPr lang="en-US" smtClean="0"/>
              <a:t>12/13/2019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108877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D47140-E761-4776-BB05-B90A68E34D64}" type="datetimeFigureOut">
              <a:rPr lang="en-US" smtClean="0"/>
              <a:t>12/13/2019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3614902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D47140-E761-4776-BB05-B90A68E34D64}" type="datetimeFigureOut">
              <a:rPr lang="en-US" smtClean="0"/>
              <a:t>12/13/2019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a:p>
        </p:txBody>
      </p:sp>
    </p:spTree>
    <p:extLst>
      <p:ext uri="{BB962C8B-B14F-4D97-AF65-F5344CB8AC3E}">
        <p14:creationId xmlns:p14="http://schemas.microsoft.com/office/powerpoint/2010/main" val="4186394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619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47140-E761-4776-BB05-B90A68E34D64}" type="datetimeFigureOut">
              <a:rPr lang="en-US" smtClean="0"/>
              <a:t>12/13/2019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DF75C-1349-4428-A080-E4DEDA9691AA}" type="slidenum">
              <a:rPr lang="en-US" smtClean="0"/>
              <a:t>‹#›</a:t>
            </a:fld>
            <a:endParaRPr lang="en-US"/>
          </a:p>
        </p:txBody>
      </p:sp>
      <p:pic>
        <p:nvPicPr>
          <p:cNvPr id="7" name="Picture 2" descr="D:\1.PGPBA\01. Marketing\GL High Res Logos\Greatlearning Logo_160915.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53200" y="-25898"/>
            <a:ext cx="2362200" cy="327947"/>
          </a:xfrm>
          <a:prstGeom prst="rect">
            <a:avLst/>
          </a:prstGeom>
          <a:noFill/>
          <a:extLst>
            <a:ext uri="{909E8E84-426E-40DD-AFC4-6F175D3DCCD1}">
              <a14:hiddenFill xmlns:a14="http://schemas.microsoft.com/office/drawing/2010/main">
                <a:solidFill>
                  <a:srgbClr val="FFFFFF"/>
                </a:solidFill>
              </a14:hiddenFill>
            </a:ext>
          </a:extLst>
        </p:spPr>
      </p:pic>
      <p:sp>
        <p:nvSpPr>
          <p:cNvPr id="8" name="Round Diagonal Corner Rectangle 7"/>
          <p:cNvSpPr/>
          <p:nvPr userDrawn="1"/>
        </p:nvSpPr>
        <p:spPr>
          <a:xfrm>
            <a:off x="45026" y="842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 Diagonal Corner Rectangle 8"/>
          <p:cNvSpPr/>
          <p:nvPr userDrawn="1"/>
        </p:nvSpPr>
        <p:spPr>
          <a:xfrm>
            <a:off x="45026" y="2373076"/>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8106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B13862-37DA-4C58-B961-110AE326379D}"/>
              </a:ext>
            </a:extLst>
          </p:cNvPr>
          <p:cNvPicPr>
            <a:picLocks noChangeAspect="1"/>
          </p:cNvPicPr>
          <p:nvPr/>
        </p:nvPicPr>
        <p:blipFill rotWithShape="1">
          <a:blip r:embed="rId2">
            <a:extLst>
              <a:ext uri="{28A0092B-C50C-407E-A947-70E740481C1C}">
                <a14:useLocalDpi xmlns:a14="http://schemas.microsoft.com/office/drawing/2010/main" val="0"/>
              </a:ext>
            </a:extLst>
          </a:blip>
          <a:srcRect l="4167" t="12222" r="4167" b="1111"/>
          <a:stretch/>
        </p:blipFill>
        <p:spPr>
          <a:xfrm>
            <a:off x="332154" y="1236107"/>
            <a:ext cx="8811846" cy="5486400"/>
          </a:xfrm>
          <a:prstGeom prst="rect">
            <a:avLst/>
          </a:prstGeom>
        </p:spPr>
      </p:pic>
      <p:sp>
        <p:nvSpPr>
          <p:cNvPr id="4" name="Rectangle 3">
            <a:extLst>
              <a:ext uri="{FF2B5EF4-FFF2-40B4-BE49-F238E27FC236}">
                <a16:creationId xmlns:a16="http://schemas.microsoft.com/office/drawing/2014/main" id="{8370A9DE-F7DB-4766-B9C8-208B5CF2133E}"/>
              </a:ext>
            </a:extLst>
          </p:cNvPr>
          <p:cNvSpPr/>
          <p:nvPr/>
        </p:nvSpPr>
        <p:spPr>
          <a:xfrm>
            <a:off x="555656" y="431155"/>
            <a:ext cx="8462534" cy="769441"/>
          </a:xfrm>
          <a:prstGeom prst="rect">
            <a:avLst/>
          </a:prstGeom>
        </p:spPr>
        <p:txBody>
          <a:bodyPr wrap="squar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ONLINE NEWS POPULARITY</a:t>
            </a:r>
            <a:endParaRPr lang="en-US" sz="4400" dirty="0"/>
          </a:p>
        </p:txBody>
      </p:sp>
      <p:sp>
        <p:nvSpPr>
          <p:cNvPr id="5" name="Rectangle 4">
            <a:extLst>
              <a:ext uri="{FF2B5EF4-FFF2-40B4-BE49-F238E27FC236}">
                <a16:creationId xmlns:a16="http://schemas.microsoft.com/office/drawing/2014/main" id="{3A5B928F-0457-47E3-8D83-47D9FA42945D}"/>
              </a:ext>
            </a:extLst>
          </p:cNvPr>
          <p:cNvSpPr/>
          <p:nvPr/>
        </p:nvSpPr>
        <p:spPr>
          <a:xfrm>
            <a:off x="4800600" y="3733800"/>
            <a:ext cx="1600200" cy="1754326"/>
          </a:xfrm>
          <a:prstGeom prst="rect">
            <a:avLst/>
          </a:prstGeom>
        </p:spPr>
        <p:txBody>
          <a:bodyPr wrap="square">
            <a:spAutoFit/>
          </a:bodyPr>
          <a:lstStyle/>
          <a:p>
            <a:r>
              <a:rPr lang="en-US" b="1" u="sng" dirty="0">
                <a:solidFill>
                  <a:srgbClr val="002060"/>
                </a:solidFill>
                <a:latin typeface="Times New Roman" panose="02020603050405020304" pitchFamily="18" charset="0"/>
                <a:cs typeface="Times New Roman" panose="02020603050405020304" pitchFamily="18" charset="0"/>
              </a:rPr>
              <a:t>Group III</a:t>
            </a:r>
          </a:p>
          <a:p>
            <a:r>
              <a:rPr lang="en-IN" b="1" dirty="0">
                <a:solidFill>
                  <a:srgbClr val="002060"/>
                </a:solidFill>
                <a:latin typeface="Times New Roman" panose="02020603050405020304" pitchFamily="18" charset="0"/>
                <a:cs typeface="Times New Roman" panose="02020603050405020304" pitchFamily="18" charset="0"/>
              </a:rPr>
              <a:t>Krupa Shetty</a:t>
            </a:r>
          </a:p>
          <a:p>
            <a:r>
              <a:rPr lang="en-IN" b="1" dirty="0">
                <a:solidFill>
                  <a:srgbClr val="002060"/>
                </a:solidFill>
                <a:latin typeface="Times New Roman" panose="02020603050405020304" pitchFamily="18" charset="0"/>
                <a:cs typeface="Times New Roman" panose="02020603050405020304" pitchFamily="18" charset="0"/>
              </a:rPr>
              <a:t>Tharshini</a:t>
            </a:r>
          </a:p>
          <a:p>
            <a:r>
              <a:rPr lang="en-IN" b="1" dirty="0">
                <a:solidFill>
                  <a:srgbClr val="002060"/>
                </a:solidFill>
                <a:latin typeface="Times New Roman" panose="02020603050405020304" pitchFamily="18" charset="0"/>
                <a:cs typeface="Times New Roman" panose="02020603050405020304" pitchFamily="18" charset="0"/>
              </a:rPr>
              <a:t>Vishal Ghosh</a:t>
            </a:r>
          </a:p>
          <a:p>
            <a:r>
              <a:rPr lang="en-IN" b="1" dirty="0">
                <a:solidFill>
                  <a:srgbClr val="002060"/>
                </a:solidFill>
                <a:latin typeface="Times New Roman" panose="02020603050405020304" pitchFamily="18" charset="0"/>
                <a:cs typeface="Times New Roman" panose="02020603050405020304" pitchFamily="18" charset="0"/>
              </a:rPr>
              <a:t>Shishira A V\</a:t>
            </a:r>
          </a:p>
          <a:p>
            <a:r>
              <a:rPr lang="en-IN" b="1" dirty="0">
                <a:solidFill>
                  <a:srgbClr val="002060"/>
                </a:solidFill>
                <a:latin typeface="Times New Roman" panose="02020603050405020304" pitchFamily="18" charset="0"/>
                <a:cs typeface="Times New Roman" panose="02020603050405020304" pitchFamily="18" charset="0"/>
              </a:rPr>
              <a:t>Sushil</a:t>
            </a:r>
          </a:p>
        </p:txBody>
      </p:sp>
    </p:spTree>
    <p:extLst>
      <p:ext uri="{BB962C8B-B14F-4D97-AF65-F5344CB8AC3E}">
        <p14:creationId xmlns:p14="http://schemas.microsoft.com/office/powerpoint/2010/main" val="230382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9E977B-A903-4A3C-B99A-2F2338BA7DF4}"/>
              </a:ext>
            </a:extLst>
          </p:cNvPr>
          <p:cNvSpPr txBox="1"/>
          <p:nvPr/>
        </p:nvSpPr>
        <p:spPr>
          <a:xfrm>
            <a:off x="914400" y="567692"/>
            <a:ext cx="7391400" cy="553998"/>
          </a:xfrm>
          <a:prstGeom prst="rect">
            <a:avLst/>
          </a:prstGeom>
          <a:noFill/>
        </p:spPr>
        <p:txBody>
          <a:bodyPr wrap="square" rtlCol="0">
            <a:spAutoFit/>
          </a:bodyPr>
          <a:lstStyle/>
          <a:p>
            <a:pPr algn="ctr"/>
            <a:r>
              <a:rPr lang="en-US" sz="3000" b="1" dirty="0">
                <a:latin typeface="Times New Roman" panose="02020603050405020304" pitchFamily="18" charset="0"/>
                <a:cs typeface="Times New Roman" panose="02020603050405020304" pitchFamily="18" charset="0"/>
              </a:rPr>
              <a:t>SENTIMENT POLARITY</a:t>
            </a:r>
            <a:endParaRPr lang="en-IN" sz="3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5C8BCCA-9DED-45EA-AB92-9557C57DAC6D}"/>
              </a:ext>
            </a:extLst>
          </p:cNvPr>
          <p:cNvSpPr txBox="1"/>
          <p:nvPr/>
        </p:nvSpPr>
        <p:spPr>
          <a:xfrm>
            <a:off x="586409" y="1253949"/>
            <a:ext cx="8534400" cy="187743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An article can have both positive and negative polarity which shows the emotions.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More number of positive polarity many intend towards good articles.</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More number of negative polarity many towards controversial articles.</a:t>
            </a:r>
          </a:p>
          <a:p>
            <a:pPr marL="285750" indent="-285750">
              <a:lnSpc>
                <a:spcPct val="150000"/>
              </a:lnSpc>
              <a:buFont typeface="Wingdings" panose="05000000000000000000" pitchFamily="2" charset="2"/>
              <a:buChar char="§"/>
            </a:pPr>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IN" sz="1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CE8DE75-A064-49D0-8DED-9F696B6847A1}"/>
              </a:ext>
            </a:extLst>
          </p:cNvPr>
          <p:cNvSpPr/>
          <p:nvPr/>
        </p:nvSpPr>
        <p:spPr>
          <a:xfrm>
            <a:off x="586409" y="3505437"/>
            <a:ext cx="8328991" cy="2585323"/>
          </a:xfrm>
          <a:prstGeom prst="rect">
            <a:avLst/>
          </a:prstGeom>
        </p:spPr>
        <p:txBody>
          <a:bodyPr wrap="square">
            <a:spAutoFit/>
          </a:bodyPr>
          <a:lstStyle/>
          <a:p>
            <a:pPr marL="514350" indent="-514350" algn="just">
              <a:buAutoNum type="romanUcPeriod"/>
            </a:pPr>
            <a:r>
              <a:rPr lang="en-IN" b="1" dirty="0">
                <a:cs typeface="Times New Roman" panose="02020603050405020304" pitchFamily="18" charset="0"/>
              </a:rPr>
              <a:t>“To the world you may be just one person, but to one person you may be the world.”</a:t>
            </a:r>
          </a:p>
          <a:p>
            <a:pPr algn="just"/>
            <a:endParaRPr lang="en-IN" b="1" dirty="0">
              <a:cs typeface="Times New Roman" panose="02020603050405020304" pitchFamily="18" charset="0"/>
            </a:endParaRPr>
          </a:p>
          <a:p>
            <a:pPr algn="just"/>
            <a:endParaRPr lang="en-IN" b="1" dirty="0">
              <a:cs typeface="Times New Roman" panose="02020603050405020304" pitchFamily="18" charset="0"/>
            </a:endParaRPr>
          </a:p>
          <a:p>
            <a:pPr algn="just"/>
            <a:endParaRPr lang="en-US" b="1" dirty="0">
              <a:cs typeface="Times New Roman" panose="02020603050405020304" pitchFamily="18" charset="0"/>
            </a:endParaRPr>
          </a:p>
          <a:p>
            <a:pPr algn="just"/>
            <a:endParaRPr lang="en-US" b="1" dirty="0">
              <a:cs typeface="Times New Roman" panose="02020603050405020304" pitchFamily="18" charset="0"/>
            </a:endParaRPr>
          </a:p>
          <a:p>
            <a:pPr algn="just"/>
            <a:endParaRPr lang="en-US" b="1" dirty="0">
              <a:cs typeface="Times New Roman" panose="02020603050405020304" pitchFamily="18" charset="0"/>
            </a:endParaRPr>
          </a:p>
          <a:p>
            <a:pPr algn="just"/>
            <a:r>
              <a:rPr lang="en-IN" b="1" dirty="0"/>
              <a:t>II.  “I now believe global warming alarmists are unpatriotic racists knowingly misleading for their own ends. Good night.”</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6CF1590-8445-448F-9E4D-9A834B12DDC3}"/>
              </a:ext>
            </a:extLst>
          </p:cNvPr>
          <p:cNvSpPr txBox="1"/>
          <p:nvPr/>
        </p:nvSpPr>
        <p:spPr>
          <a:xfrm>
            <a:off x="914400" y="3124200"/>
            <a:ext cx="2667000" cy="369332"/>
          </a:xfrm>
          <a:prstGeom prst="rect">
            <a:avLst/>
          </a:prstGeom>
          <a:noFill/>
        </p:spPr>
        <p:txBody>
          <a:bodyPr wrap="square" rtlCol="0">
            <a:spAutoFit/>
          </a:bodyPr>
          <a:lstStyle/>
          <a:p>
            <a:r>
              <a:rPr lang="en-US" b="1" dirty="0">
                <a:solidFill>
                  <a:srgbClr val="00B050"/>
                </a:solidFill>
                <a:latin typeface="Times New Roman" panose="02020603050405020304" pitchFamily="18" charset="0"/>
                <a:cs typeface="Times New Roman" panose="02020603050405020304" pitchFamily="18" charset="0"/>
              </a:rPr>
              <a:t>POSITIVE CORPUS</a:t>
            </a:r>
            <a:endParaRPr lang="en-IN" b="1" dirty="0">
              <a:solidFill>
                <a:srgbClr val="00B05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76E669C-E214-41B9-AA33-44E9624292D6}"/>
              </a:ext>
            </a:extLst>
          </p:cNvPr>
          <p:cNvSpPr txBox="1"/>
          <p:nvPr/>
        </p:nvSpPr>
        <p:spPr>
          <a:xfrm>
            <a:off x="914400" y="4668748"/>
            <a:ext cx="3048000" cy="400110"/>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NEGATIVE CORPOUS</a:t>
            </a:r>
            <a:endParaRPr lang="en-IN"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677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927D684-2FCE-484F-BBFA-74C616F6E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38195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2EEA6E0-184D-48CB-9F85-C5B77A911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1752600"/>
            <a:ext cx="3819525" cy="2543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FF65BF-A128-49FD-84E0-3288B1CC719F}"/>
              </a:ext>
            </a:extLst>
          </p:cNvPr>
          <p:cNvSpPr txBox="1"/>
          <p:nvPr/>
        </p:nvSpPr>
        <p:spPr>
          <a:xfrm>
            <a:off x="1905000" y="457200"/>
            <a:ext cx="5334000" cy="553998"/>
          </a:xfrm>
          <a:prstGeom prst="rect">
            <a:avLst/>
          </a:prstGeom>
          <a:noFill/>
        </p:spPr>
        <p:txBody>
          <a:bodyPr wrap="square" rtlCol="0">
            <a:spAutoFit/>
          </a:bodyPr>
          <a:lstStyle/>
          <a:p>
            <a:pPr algn="ctr"/>
            <a:r>
              <a:rPr lang="en-US" sz="3000" b="1" dirty="0">
                <a:latin typeface="Times New Roman" panose="02020603050405020304" pitchFamily="18" charset="0"/>
                <a:cs typeface="Times New Roman" panose="02020603050405020304" pitchFamily="18" charset="0"/>
              </a:rPr>
              <a:t>IMAGES &amp; VIDEOS</a:t>
            </a:r>
            <a:endParaRPr lang="en-IN" sz="3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8188159-6618-4BC7-8F86-26E6008262E0}"/>
              </a:ext>
            </a:extLst>
          </p:cNvPr>
          <p:cNvSpPr txBox="1"/>
          <p:nvPr/>
        </p:nvSpPr>
        <p:spPr>
          <a:xfrm>
            <a:off x="752475" y="4724400"/>
            <a:ext cx="3819525" cy="523220"/>
          </a:xfrm>
          <a:prstGeom prst="rect">
            <a:avLst/>
          </a:prstGeom>
          <a:noFill/>
        </p:spPr>
        <p:txBody>
          <a:bodyPr wrap="square" rtlCol="0">
            <a:spAutoFit/>
          </a:bodyPr>
          <a:lstStyle/>
          <a:p>
            <a:pPr marL="285750" indent="-285750">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Image count range between 1-25</a:t>
            </a:r>
          </a:p>
          <a:p>
            <a:pPr marL="285750" indent="-285750">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Lesser the image sharing is high</a:t>
            </a:r>
            <a:endParaRPr lang="en-IN" sz="14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3D74896-472D-48DE-A5C3-8745818427F2}"/>
              </a:ext>
            </a:extLst>
          </p:cNvPr>
          <p:cNvSpPr/>
          <p:nvPr/>
        </p:nvSpPr>
        <p:spPr>
          <a:xfrm>
            <a:off x="5105400" y="4724399"/>
            <a:ext cx="4572000" cy="523220"/>
          </a:xfrm>
          <a:prstGeom prst="rect">
            <a:avLst/>
          </a:prstGeom>
        </p:spPr>
        <p:txBody>
          <a:bodyPr>
            <a:spAutoFit/>
          </a:bodyPr>
          <a:lstStyle/>
          <a:p>
            <a:pPr marL="285750" indent="-285750">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Video count range between 1-4</a:t>
            </a:r>
          </a:p>
          <a:p>
            <a:pPr marL="285750" indent="-285750">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Lesser the videos sharing is high</a:t>
            </a: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36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94957E-9143-45F2-B097-6A7D0F6720D2}"/>
              </a:ext>
            </a:extLst>
          </p:cNvPr>
          <p:cNvSpPr txBox="1"/>
          <p:nvPr/>
        </p:nvSpPr>
        <p:spPr>
          <a:xfrm>
            <a:off x="2667000" y="152400"/>
            <a:ext cx="3962400" cy="553998"/>
          </a:xfrm>
          <a:prstGeom prst="rect">
            <a:avLst/>
          </a:prstGeom>
          <a:noFill/>
        </p:spPr>
        <p:txBody>
          <a:bodyPr wrap="square" rtlCol="0">
            <a:spAutoFit/>
          </a:bodyPr>
          <a:lstStyle/>
          <a:p>
            <a:pPr algn="ctr"/>
            <a:r>
              <a:rPr lang="en-US" sz="3000" b="1" dirty="0">
                <a:latin typeface="Times New Roman" panose="02020603050405020304" pitchFamily="18" charset="0"/>
                <a:cs typeface="Times New Roman" panose="02020603050405020304" pitchFamily="18" charset="0"/>
              </a:rPr>
              <a:t>DAY WISE SHARE</a:t>
            </a:r>
            <a:endParaRPr lang="en-IN" sz="3000" dirty="0"/>
          </a:p>
        </p:txBody>
      </p:sp>
      <p:sp>
        <p:nvSpPr>
          <p:cNvPr id="6" name="TextBox 5">
            <a:extLst>
              <a:ext uri="{FF2B5EF4-FFF2-40B4-BE49-F238E27FC236}">
                <a16:creationId xmlns:a16="http://schemas.microsoft.com/office/drawing/2014/main" id="{8DE03834-090F-4F6D-A3A3-0C8E357325F7}"/>
              </a:ext>
            </a:extLst>
          </p:cNvPr>
          <p:cNvSpPr txBox="1"/>
          <p:nvPr/>
        </p:nvSpPr>
        <p:spPr>
          <a:xfrm>
            <a:off x="590550" y="5243681"/>
            <a:ext cx="5486400" cy="523220"/>
          </a:xfrm>
          <a:prstGeom prst="rect">
            <a:avLst/>
          </a:prstGeom>
          <a:noFill/>
        </p:spPr>
        <p:txBody>
          <a:bodyPr wrap="square" rtlCol="0">
            <a:spAutoFit/>
          </a:bodyPr>
          <a:lstStyle/>
          <a:p>
            <a:pPr marL="285750" indent="-285750">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Wednesday</a:t>
            </a:r>
            <a:r>
              <a:rPr lang="en-US" sz="1400" dirty="0">
                <a:latin typeface="Times New Roman" panose="02020603050405020304" pitchFamily="18" charset="0"/>
                <a:cs typeface="Times New Roman" panose="02020603050405020304" pitchFamily="18" charset="0"/>
              </a:rPr>
              <a:t> has maximum articles getting released</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Weekdays have maximum number of shares</a:t>
            </a:r>
            <a:endParaRPr lang="en-IN" sz="1400" dirty="0">
              <a:latin typeface="Times New Roman" panose="02020603050405020304" pitchFamily="18" charset="0"/>
              <a:cs typeface="Times New Roman" panose="02020603050405020304" pitchFamily="18" charset="0"/>
            </a:endParaRPr>
          </a:p>
        </p:txBody>
      </p:sp>
      <p:pic>
        <p:nvPicPr>
          <p:cNvPr id="7" name="Content Placeholder 2">
            <a:extLst>
              <a:ext uri="{FF2B5EF4-FFF2-40B4-BE49-F238E27FC236}">
                <a16:creationId xmlns:a16="http://schemas.microsoft.com/office/drawing/2014/main" id="{5D2C1E54-E6F6-4C96-AA90-5552410227AF}"/>
              </a:ext>
            </a:extLst>
          </p:cNvPr>
          <p:cNvPicPr>
            <a:picLocks noChangeAspect="1"/>
          </p:cNvPicPr>
          <p:nvPr/>
        </p:nvPicPr>
        <p:blipFill rotWithShape="1">
          <a:blip r:embed="rId2">
            <a:extLst>
              <a:ext uri="{28A0092B-C50C-407E-A947-70E740481C1C}">
                <a14:useLocalDpi xmlns:a14="http://schemas.microsoft.com/office/drawing/2010/main" val="0"/>
              </a:ext>
            </a:extLst>
          </a:blip>
          <a:srcRect b="7082"/>
          <a:stretch/>
        </p:blipFill>
        <p:spPr>
          <a:xfrm>
            <a:off x="5181600" y="1828800"/>
            <a:ext cx="3811849" cy="2971834"/>
          </a:xfrm>
          <a:prstGeom prst="rect">
            <a:avLst/>
          </a:prstGeom>
        </p:spPr>
      </p:pic>
      <p:sp>
        <p:nvSpPr>
          <p:cNvPr id="8" name="TextBox 7">
            <a:extLst>
              <a:ext uri="{FF2B5EF4-FFF2-40B4-BE49-F238E27FC236}">
                <a16:creationId xmlns:a16="http://schemas.microsoft.com/office/drawing/2014/main" id="{E8B37CAD-69C3-4EDB-9DBB-6A4D7593BEE8}"/>
              </a:ext>
            </a:extLst>
          </p:cNvPr>
          <p:cNvSpPr txBox="1"/>
          <p:nvPr/>
        </p:nvSpPr>
        <p:spPr>
          <a:xfrm>
            <a:off x="5694919" y="5253126"/>
            <a:ext cx="322140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Weekday (0) : More share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Weekend (1): Less Share</a:t>
            </a:r>
            <a:endParaRPr lang="en-IN"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D75267B-9D5C-447E-9154-2A0EDB84D6E9}"/>
              </a:ext>
            </a:extLst>
          </p:cNvPr>
          <p:cNvPicPr>
            <a:picLocks noChangeAspect="1"/>
          </p:cNvPicPr>
          <p:nvPr/>
        </p:nvPicPr>
        <p:blipFill>
          <a:blip r:embed="rId3"/>
          <a:stretch>
            <a:fillRect/>
          </a:stretch>
        </p:blipFill>
        <p:spPr>
          <a:xfrm>
            <a:off x="838200" y="924399"/>
            <a:ext cx="4596230" cy="3741288"/>
          </a:xfrm>
          <a:prstGeom prst="rect">
            <a:avLst/>
          </a:prstGeom>
        </p:spPr>
      </p:pic>
    </p:spTree>
    <p:extLst>
      <p:ext uri="{BB962C8B-B14F-4D97-AF65-F5344CB8AC3E}">
        <p14:creationId xmlns:p14="http://schemas.microsoft.com/office/powerpoint/2010/main" val="211681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EDE170-9C97-4737-9DCD-9110BC869E0B}"/>
              </a:ext>
            </a:extLst>
          </p:cNvPr>
          <p:cNvSpPr txBox="1"/>
          <p:nvPr/>
        </p:nvSpPr>
        <p:spPr>
          <a:xfrm>
            <a:off x="1066800" y="533400"/>
            <a:ext cx="6934200" cy="553998"/>
          </a:xfrm>
          <a:prstGeom prst="rect">
            <a:avLst/>
          </a:prstGeom>
          <a:noFill/>
        </p:spPr>
        <p:txBody>
          <a:bodyPr wrap="square" rtlCol="0">
            <a:spAutoFit/>
          </a:bodyPr>
          <a:lstStyle/>
          <a:p>
            <a:pPr algn="ctr"/>
            <a:r>
              <a:rPr lang="en-US" sz="3000" b="1" dirty="0">
                <a:latin typeface="Times New Roman" panose="02020603050405020304" pitchFamily="18" charset="0"/>
                <a:cs typeface="Times New Roman" panose="02020603050405020304" pitchFamily="18" charset="0"/>
              </a:rPr>
              <a:t>TYPES OF DATA CHANNELS</a:t>
            </a:r>
            <a:endParaRPr lang="en-IN" sz="3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6E40E8-7B61-4CFB-A2CF-C618BD7799AF}"/>
              </a:ext>
            </a:extLst>
          </p:cNvPr>
          <p:cNvPicPr>
            <a:picLocks noChangeAspect="1"/>
          </p:cNvPicPr>
          <p:nvPr/>
        </p:nvPicPr>
        <p:blipFill>
          <a:blip r:embed="rId2"/>
          <a:stretch>
            <a:fillRect/>
          </a:stretch>
        </p:blipFill>
        <p:spPr>
          <a:xfrm>
            <a:off x="4704130" y="1295400"/>
            <a:ext cx="4439870" cy="2866112"/>
          </a:xfrm>
          <a:prstGeom prst="rect">
            <a:avLst/>
          </a:prstGeom>
        </p:spPr>
      </p:pic>
      <p:pic>
        <p:nvPicPr>
          <p:cNvPr id="6" name="Picture 5">
            <a:extLst>
              <a:ext uri="{FF2B5EF4-FFF2-40B4-BE49-F238E27FC236}">
                <a16:creationId xmlns:a16="http://schemas.microsoft.com/office/drawing/2014/main" id="{E90C1C70-A9A1-452C-802C-D494491E68AA}"/>
              </a:ext>
            </a:extLst>
          </p:cNvPr>
          <p:cNvPicPr>
            <a:picLocks noChangeAspect="1"/>
          </p:cNvPicPr>
          <p:nvPr/>
        </p:nvPicPr>
        <p:blipFill>
          <a:blip r:embed="rId3"/>
          <a:stretch>
            <a:fillRect/>
          </a:stretch>
        </p:blipFill>
        <p:spPr>
          <a:xfrm>
            <a:off x="383818" y="1368848"/>
            <a:ext cx="4287739" cy="2718542"/>
          </a:xfrm>
          <a:prstGeom prst="rect">
            <a:avLst/>
          </a:prstGeom>
        </p:spPr>
      </p:pic>
      <p:sp>
        <p:nvSpPr>
          <p:cNvPr id="7" name="TextBox 6">
            <a:extLst>
              <a:ext uri="{FF2B5EF4-FFF2-40B4-BE49-F238E27FC236}">
                <a16:creationId xmlns:a16="http://schemas.microsoft.com/office/drawing/2014/main" id="{9FF350B5-3C0A-44F0-99AE-C7F41A1F4512}"/>
              </a:ext>
            </a:extLst>
          </p:cNvPr>
          <p:cNvSpPr txBox="1"/>
          <p:nvPr/>
        </p:nvSpPr>
        <p:spPr>
          <a:xfrm>
            <a:off x="533400" y="4572000"/>
            <a:ext cx="7696200" cy="87357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More number of articles are getting published under data channel “</a:t>
            </a:r>
            <a:r>
              <a:rPr lang="en-US" b="1" dirty="0">
                <a:latin typeface="Times New Roman" panose="02020603050405020304" pitchFamily="18" charset="0"/>
                <a:cs typeface="Times New Roman" panose="02020603050405020304" pitchFamily="18" charset="0"/>
              </a:rPr>
              <a:t>World</a:t>
            </a:r>
            <a:r>
              <a:rPr lang="en-US"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Lifestyle</a:t>
            </a:r>
            <a:r>
              <a:rPr lang="en-US" dirty="0">
                <a:latin typeface="Times New Roman" panose="02020603050405020304" pitchFamily="18" charset="0"/>
                <a:cs typeface="Times New Roman" panose="02020603050405020304" pitchFamily="18" charset="0"/>
              </a:rPr>
              <a:t>” has  more number of shares.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567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40C06F-01AE-4926-8F2B-9679C1C02C68}"/>
              </a:ext>
            </a:extLst>
          </p:cNvPr>
          <p:cNvSpPr txBox="1"/>
          <p:nvPr/>
        </p:nvSpPr>
        <p:spPr>
          <a:xfrm>
            <a:off x="381000" y="304800"/>
            <a:ext cx="8382000"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MONTH WISE ARTICLES GETTING PUBLISHED</a:t>
            </a:r>
          </a:p>
          <a:p>
            <a:pPr algn="ctr"/>
            <a:r>
              <a:rPr lang="en-US" sz="2400" b="1" dirty="0">
                <a:latin typeface="Times New Roman" panose="02020603050405020304" pitchFamily="18" charset="0"/>
                <a:cs typeface="Times New Roman" panose="02020603050405020304" pitchFamily="18" charset="0"/>
              </a:rPr>
              <a:t> (2013-2014)</a:t>
            </a:r>
            <a:endParaRPr lang="en-IN" sz="2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DA0E754-B09D-4C84-8AEB-332A9A01C291}"/>
              </a:ext>
            </a:extLst>
          </p:cNvPr>
          <p:cNvPicPr>
            <a:picLocks noChangeAspect="1"/>
          </p:cNvPicPr>
          <p:nvPr/>
        </p:nvPicPr>
        <p:blipFill>
          <a:blip r:embed="rId2"/>
          <a:stretch>
            <a:fillRect/>
          </a:stretch>
        </p:blipFill>
        <p:spPr>
          <a:xfrm>
            <a:off x="394252" y="1295400"/>
            <a:ext cx="8382000" cy="4792203"/>
          </a:xfrm>
          <a:prstGeom prst="rect">
            <a:avLst/>
          </a:prstGeom>
        </p:spPr>
      </p:pic>
    </p:spTree>
    <p:extLst>
      <p:ext uri="{BB962C8B-B14F-4D97-AF65-F5344CB8AC3E}">
        <p14:creationId xmlns:p14="http://schemas.microsoft.com/office/powerpoint/2010/main" val="2486812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45026" y="588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 Diagonal Corner Rectangle 4"/>
          <p:cNvSpPr/>
          <p:nvPr/>
        </p:nvSpPr>
        <p:spPr>
          <a:xfrm>
            <a:off x="45026" y="2313700"/>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0" name="Content Placeholder 2"/>
          <p:cNvSpPr txBox="1">
            <a:spLocks/>
          </p:cNvSpPr>
          <p:nvPr/>
        </p:nvSpPr>
        <p:spPr>
          <a:xfrm>
            <a:off x="429658" y="980501"/>
            <a:ext cx="8485742" cy="564889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IN" sz="2400" dirty="0">
              <a:solidFill>
                <a:srgbClr val="0055A0"/>
              </a:solidFill>
            </a:endParaRPr>
          </a:p>
        </p:txBody>
      </p:sp>
      <p:sp>
        <p:nvSpPr>
          <p:cNvPr id="6" name="TextBox 5"/>
          <p:cNvSpPr txBox="1"/>
          <p:nvPr/>
        </p:nvSpPr>
        <p:spPr>
          <a:xfrm>
            <a:off x="429658" y="257724"/>
            <a:ext cx="8537369" cy="707886"/>
          </a:xfrm>
          <a:prstGeom prst="rect">
            <a:avLst/>
          </a:prstGeom>
          <a:noFill/>
        </p:spPr>
        <p:txBody>
          <a:bodyPr wrap="square" rtlCol="0">
            <a:spAutoFit/>
          </a:bodyPr>
          <a:lstStyle/>
          <a:p>
            <a:pPr algn="ctr"/>
            <a:r>
              <a:rPr lang="en-US" sz="4000" b="1" dirty="0">
                <a:latin typeface="Times New Roman" panose="02020603050405020304" pitchFamily="18" charset="0"/>
                <a:ea typeface="굴림" panose="020B0600000101010101" pitchFamily="34" charset="-127"/>
                <a:cs typeface="Times New Roman" panose="02020603050405020304" pitchFamily="18" charset="0"/>
              </a:rPr>
              <a:t>MODEL ACCURACY</a:t>
            </a:r>
            <a:endParaRPr lang="en-US" sz="4000" b="1"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6749E329-EF91-4F99-ABAF-8C525D5BDCD0}"/>
              </a:ext>
            </a:extLst>
          </p:cNvPr>
          <p:cNvGraphicFramePr>
            <a:graphicFrameLocks noGrp="1"/>
          </p:cNvGraphicFramePr>
          <p:nvPr>
            <p:extLst>
              <p:ext uri="{D42A27DB-BD31-4B8C-83A1-F6EECF244321}">
                <p14:modId xmlns:p14="http://schemas.microsoft.com/office/powerpoint/2010/main" val="1849238330"/>
              </p:ext>
            </p:extLst>
          </p:nvPr>
        </p:nvGraphicFramePr>
        <p:xfrm>
          <a:off x="329129" y="1205063"/>
          <a:ext cx="8637897" cy="5271937"/>
        </p:xfrm>
        <a:graphic>
          <a:graphicData uri="http://schemas.openxmlformats.org/drawingml/2006/table">
            <a:tbl>
              <a:tblPr>
                <a:tableStyleId>{5C22544A-7EE6-4342-B048-85BDC9FD1C3A}</a:tableStyleId>
              </a:tblPr>
              <a:tblGrid>
                <a:gridCol w="2071654">
                  <a:extLst>
                    <a:ext uri="{9D8B030D-6E8A-4147-A177-3AD203B41FA5}">
                      <a16:colId xmlns:a16="http://schemas.microsoft.com/office/drawing/2014/main" val="2492376325"/>
                    </a:ext>
                  </a:extLst>
                </a:gridCol>
                <a:gridCol w="1981583">
                  <a:extLst>
                    <a:ext uri="{9D8B030D-6E8A-4147-A177-3AD203B41FA5}">
                      <a16:colId xmlns:a16="http://schemas.microsoft.com/office/drawing/2014/main" val="3198377493"/>
                    </a:ext>
                  </a:extLst>
                </a:gridCol>
                <a:gridCol w="873697">
                  <a:extLst>
                    <a:ext uri="{9D8B030D-6E8A-4147-A177-3AD203B41FA5}">
                      <a16:colId xmlns:a16="http://schemas.microsoft.com/office/drawing/2014/main" val="2679889007"/>
                    </a:ext>
                  </a:extLst>
                </a:gridCol>
                <a:gridCol w="819655">
                  <a:extLst>
                    <a:ext uri="{9D8B030D-6E8A-4147-A177-3AD203B41FA5}">
                      <a16:colId xmlns:a16="http://schemas.microsoft.com/office/drawing/2014/main" val="948786535"/>
                    </a:ext>
                  </a:extLst>
                </a:gridCol>
                <a:gridCol w="729583">
                  <a:extLst>
                    <a:ext uri="{9D8B030D-6E8A-4147-A177-3AD203B41FA5}">
                      <a16:colId xmlns:a16="http://schemas.microsoft.com/office/drawing/2014/main" val="1420494018"/>
                    </a:ext>
                  </a:extLst>
                </a:gridCol>
                <a:gridCol w="747597">
                  <a:extLst>
                    <a:ext uri="{9D8B030D-6E8A-4147-A177-3AD203B41FA5}">
                      <a16:colId xmlns:a16="http://schemas.microsoft.com/office/drawing/2014/main" val="1293623477"/>
                    </a:ext>
                  </a:extLst>
                </a:gridCol>
                <a:gridCol w="738589">
                  <a:extLst>
                    <a:ext uri="{9D8B030D-6E8A-4147-A177-3AD203B41FA5}">
                      <a16:colId xmlns:a16="http://schemas.microsoft.com/office/drawing/2014/main" val="2562119684"/>
                    </a:ext>
                  </a:extLst>
                </a:gridCol>
                <a:gridCol w="675539">
                  <a:extLst>
                    <a:ext uri="{9D8B030D-6E8A-4147-A177-3AD203B41FA5}">
                      <a16:colId xmlns:a16="http://schemas.microsoft.com/office/drawing/2014/main" val="289421435"/>
                    </a:ext>
                  </a:extLst>
                </a:gridCol>
              </a:tblGrid>
              <a:tr h="552043">
                <a:tc rowSpan="3">
                  <a:txBody>
                    <a:bodyPr/>
                    <a:lstStyle/>
                    <a:p>
                      <a:pPr algn="ctr" fontAlgn="ctr"/>
                      <a:r>
                        <a:rPr lang="en-IN" sz="1100" u="none" strike="noStrike" dirty="0">
                          <a:effectLst/>
                        </a:rPr>
                        <a:t>Models</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Cross Validation (k_fold = 7)</a:t>
                      </a:r>
                      <a:endParaRPr lang="en-US" sz="1100" b="1" i="0" u="none" strike="noStrike">
                        <a:solidFill>
                          <a:srgbClr val="000000"/>
                        </a:solidFill>
                        <a:effectLst/>
                        <a:latin typeface="Calibri" panose="020F0502020204030204" pitchFamily="34" charset="0"/>
                      </a:endParaRPr>
                    </a:p>
                  </a:txBody>
                  <a:tcPr marL="6350" marR="6350" marT="6350" marB="0" anchor="ctr"/>
                </a:tc>
                <a:tc gridSpan="6">
                  <a:txBody>
                    <a:bodyPr/>
                    <a:lstStyle/>
                    <a:p>
                      <a:pPr algn="ctr" fontAlgn="ctr"/>
                      <a:r>
                        <a:rPr lang="en-IN" sz="1100" u="none" strike="noStrike">
                          <a:effectLst/>
                        </a:rPr>
                        <a:t>Train Test Split (70:30)</a:t>
                      </a:r>
                      <a:endParaRPr lang="en-IN" sz="1100" b="1"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18422648"/>
                  </a:ext>
                </a:extLst>
              </a:tr>
              <a:tr h="276022">
                <a:tc vMerge="1">
                  <a:txBody>
                    <a:bodyPr/>
                    <a:lstStyle/>
                    <a:p>
                      <a:endParaRPr lang="en-IN"/>
                    </a:p>
                  </a:txBody>
                  <a:tcPr/>
                </a:tc>
                <a:tc rowSpan="2">
                  <a:txBody>
                    <a:bodyPr/>
                    <a:lstStyle/>
                    <a:p>
                      <a:pPr algn="ctr" fontAlgn="ctr"/>
                      <a:r>
                        <a:rPr lang="en-IN" sz="1100" u="none" strike="noStrike" dirty="0">
                          <a:effectLst/>
                        </a:rPr>
                        <a:t>ROC_AUC </a:t>
                      </a:r>
                      <a:endParaRPr lang="en-IN" sz="1100" b="1" i="0" u="none" strike="noStrike" dirty="0">
                        <a:solidFill>
                          <a:srgbClr val="000000"/>
                        </a:solidFill>
                        <a:effectLst/>
                        <a:latin typeface="Calibri" panose="020F0502020204030204" pitchFamily="34" charset="0"/>
                      </a:endParaRPr>
                    </a:p>
                  </a:txBody>
                  <a:tcPr marL="6350" marR="6350" marT="6350" marB="0" anchor="ctr"/>
                </a:tc>
                <a:tc rowSpan="2">
                  <a:txBody>
                    <a:bodyPr/>
                    <a:lstStyle/>
                    <a:p>
                      <a:pPr algn="ctr" fontAlgn="ctr"/>
                      <a:r>
                        <a:rPr lang="en-IN" sz="1100" u="none" strike="noStrike">
                          <a:effectLst/>
                        </a:rPr>
                        <a:t>Train Accuracy</a:t>
                      </a:r>
                      <a:endParaRPr lang="en-IN" sz="1100" b="1" i="0" u="none" strike="noStrike">
                        <a:solidFill>
                          <a:srgbClr val="000000"/>
                        </a:solidFill>
                        <a:effectLst/>
                        <a:latin typeface="Calibri" panose="020F0502020204030204" pitchFamily="34" charset="0"/>
                      </a:endParaRPr>
                    </a:p>
                  </a:txBody>
                  <a:tcPr marL="6350" marR="6350" marT="6350" marB="0" anchor="ctr"/>
                </a:tc>
                <a:tc rowSpan="2">
                  <a:txBody>
                    <a:bodyPr/>
                    <a:lstStyle/>
                    <a:p>
                      <a:pPr algn="ctr" fontAlgn="ctr"/>
                      <a:r>
                        <a:rPr lang="en-IN" sz="1100" u="none" strike="noStrike">
                          <a:effectLst/>
                        </a:rPr>
                        <a:t>Test Accuracy</a:t>
                      </a:r>
                      <a:endParaRPr lang="en-IN" sz="1100" b="1" i="0" u="none" strike="noStrike">
                        <a:solidFill>
                          <a:srgbClr val="000000"/>
                        </a:solidFill>
                        <a:effectLst/>
                        <a:latin typeface="Calibri" panose="020F0502020204030204" pitchFamily="34" charset="0"/>
                      </a:endParaRPr>
                    </a:p>
                  </a:txBody>
                  <a:tcPr marL="6350" marR="6350" marT="6350" marB="0" anchor="ctr"/>
                </a:tc>
                <a:tc gridSpan="2">
                  <a:txBody>
                    <a:bodyPr/>
                    <a:lstStyle/>
                    <a:p>
                      <a:pPr algn="ctr" fontAlgn="ctr"/>
                      <a:r>
                        <a:rPr lang="en-IN" sz="1100" u="none" strike="noStrike">
                          <a:effectLst/>
                        </a:rPr>
                        <a:t>Precision</a:t>
                      </a:r>
                      <a:endParaRPr lang="en-IN" sz="1100" b="1"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tc gridSpan="2">
                  <a:txBody>
                    <a:bodyPr/>
                    <a:lstStyle/>
                    <a:p>
                      <a:pPr algn="ctr" fontAlgn="ctr"/>
                      <a:r>
                        <a:rPr lang="en-IN" sz="1100" u="none" strike="noStrike">
                          <a:effectLst/>
                        </a:rPr>
                        <a:t>Recall</a:t>
                      </a:r>
                      <a:endParaRPr lang="en-IN" sz="1100" b="1"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IN"/>
                    </a:p>
                  </a:txBody>
                  <a:tcPr/>
                </a:tc>
                <a:extLst>
                  <a:ext uri="{0D108BD9-81ED-4DB2-BD59-A6C34878D82A}">
                    <a16:rowId xmlns:a16="http://schemas.microsoft.com/office/drawing/2014/main" val="2390207125"/>
                  </a:ext>
                </a:extLst>
              </a:tr>
              <a:tr h="448019">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100" u="none" strike="noStrike">
                          <a:effectLst/>
                        </a:rPr>
                        <a:t>Un-Popular</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Popular</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Un-Popular</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Popular</a:t>
                      </a:r>
                      <a:endParaRPr lang="en-IN"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14908844"/>
                  </a:ext>
                </a:extLst>
              </a:tr>
              <a:tr h="371202">
                <a:tc>
                  <a:txBody>
                    <a:bodyPr/>
                    <a:lstStyle/>
                    <a:p>
                      <a:pPr algn="ctr" fontAlgn="ctr"/>
                      <a:r>
                        <a:rPr lang="en-IN" sz="1100" u="none" strike="noStrike" dirty="0">
                          <a:solidFill>
                            <a:srgbClr val="FF0000"/>
                          </a:solidFill>
                          <a:effectLst/>
                        </a:rPr>
                        <a:t>Base Model : Log Reg</a:t>
                      </a:r>
                      <a:endParaRPr lang="en-IN" sz="1100" b="1"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FF0000"/>
                          </a:solidFill>
                          <a:effectLst/>
                        </a:rPr>
                        <a:t>36.00%</a:t>
                      </a:r>
                      <a:endParaRPr lang="en-IN" sz="1100" b="1"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FF0000"/>
                          </a:solidFill>
                          <a:effectLst/>
                        </a:rPr>
                        <a:t>37.00%</a:t>
                      </a:r>
                      <a:endParaRPr lang="en-IN" sz="1100" b="1"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FF0000"/>
                          </a:solidFill>
                          <a:effectLst/>
                        </a:rPr>
                        <a:t>31.00%</a:t>
                      </a:r>
                      <a:endParaRPr lang="en-IN" sz="1100" b="1"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FF0000"/>
                          </a:solidFill>
                          <a:effectLst/>
                        </a:rPr>
                        <a:t>31.00%</a:t>
                      </a:r>
                      <a:endParaRPr lang="en-IN" sz="1100" b="1"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FF0000"/>
                          </a:solidFill>
                          <a:effectLst/>
                        </a:rPr>
                        <a:t>29.05%</a:t>
                      </a:r>
                      <a:endParaRPr lang="en-IN" sz="1100" b="1"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FF0000"/>
                          </a:solidFill>
                          <a:effectLst/>
                        </a:rPr>
                        <a:t>28.00%</a:t>
                      </a:r>
                      <a:endParaRPr lang="en-IN" sz="1100" b="1"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FF0000"/>
                          </a:solidFill>
                          <a:effectLst/>
                        </a:rPr>
                        <a:t>32.00%</a:t>
                      </a:r>
                      <a:endParaRPr lang="en-IN" sz="1100" b="1"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0815800"/>
                  </a:ext>
                </a:extLst>
              </a:tr>
              <a:tr h="390238">
                <a:tc>
                  <a:txBody>
                    <a:bodyPr/>
                    <a:lstStyle/>
                    <a:p>
                      <a:pPr algn="ctr" fontAlgn="ctr"/>
                      <a:r>
                        <a:rPr lang="en-IN" sz="1100" u="none" strike="noStrike">
                          <a:effectLst/>
                        </a:rPr>
                        <a:t>Logistic Regression</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68.82%</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68.96%</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63.86%</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65.00%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63.00%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66.00%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62.00%</a:t>
                      </a:r>
                      <a:endParaRPr lang="en-IN"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84300974"/>
                  </a:ext>
                </a:extLst>
              </a:tr>
              <a:tr h="352166">
                <a:tc>
                  <a:txBody>
                    <a:bodyPr/>
                    <a:lstStyle/>
                    <a:p>
                      <a:pPr algn="ctr" fontAlgn="ctr"/>
                      <a:r>
                        <a:rPr lang="en-IN" sz="1100" u="none" strike="noStrike">
                          <a:effectLst/>
                        </a:rPr>
                        <a:t>KNN</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59.07%</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73.00%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59.00%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61.00%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59.00%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63.00%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56.00%</a:t>
                      </a:r>
                      <a:endParaRPr lang="en-IN"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3120759"/>
                  </a:ext>
                </a:extLst>
              </a:tr>
              <a:tr h="390238">
                <a:tc>
                  <a:txBody>
                    <a:bodyPr/>
                    <a:lstStyle/>
                    <a:p>
                      <a:pPr algn="ctr" fontAlgn="ctr"/>
                      <a:r>
                        <a:rPr lang="en-IN" sz="1100" u="none" strike="noStrike">
                          <a:effectLst/>
                        </a:rPr>
                        <a:t>Decision Tree</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69.91%</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98.00%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57.00%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59.00%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57.00%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59.00%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57.00%</a:t>
                      </a:r>
                      <a:endParaRPr lang="en-IN"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787845"/>
                  </a:ext>
                </a:extLst>
              </a:tr>
              <a:tr h="390238">
                <a:tc>
                  <a:txBody>
                    <a:bodyPr/>
                    <a:lstStyle/>
                    <a:p>
                      <a:pPr algn="ctr" fontAlgn="ctr"/>
                      <a:r>
                        <a:rPr lang="en-IN" sz="1100" u="none" strike="noStrike" dirty="0">
                          <a:effectLst/>
                        </a:rPr>
                        <a:t>Random Forest</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67.20%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62.90%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61.00%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61.00%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63.00%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61.00%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52.00%</a:t>
                      </a:r>
                      <a:endParaRPr lang="en-IN"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11897620"/>
                  </a:ext>
                </a:extLst>
              </a:tr>
              <a:tr h="342648">
                <a:tc>
                  <a:txBody>
                    <a:bodyPr/>
                    <a:lstStyle/>
                    <a:p>
                      <a:pPr algn="ctr" fontAlgn="ctr"/>
                      <a:r>
                        <a:rPr lang="en-IN" sz="1100" u="none" strike="noStrike" dirty="0">
                          <a:effectLst/>
                        </a:rPr>
                        <a:t>Bagged DT</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67.04%</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100%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62.00%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59.05%</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57.45%</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59.90%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57.00%</a:t>
                      </a:r>
                      <a:endParaRPr lang="en-IN"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82675866"/>
                  </a:ext>
                </a:extLst>
              </a:tr>
              <a:tr h="342648">
                <a:tc>
                  <a:txBody>
                    <a:bodyPr/>
                    <a:lstStyle/>
                    <a:p>
                      <a:pPr algn="ctr" fontAlgn="ctr"/>
                      <a:r>
                        <a:rPr lang="en-IN" sz="1100" u="none" strike="noStrike" dirty="0">
                          <a:effectLst/>
                        </a:rPr>
                        <a:t>Bagged Log Reg</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68.79%</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63.95%</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63.95%</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65.00%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53.00%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66.00%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62.00%</a:t>
                      </a:r>
                      <a:endParaRPr lang="en-IN"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44839006"/>
                  </a:ext>
                </a:extLst>
              </a:tr>
              <a:tr h="342648">
                <a:tc>
                  <a:txBody>
                    <a:bodyPr/>
                    <a:lstStyle/>
                    <a:p>
                      <a:pPr algn="ctr" fontAlgn="ctr"/>
                      <a:r>
                        <a:rPr lang="en-IN" sz="1100" u="none" strike="noStrike">
                          <a:effectLst/>
                        </a:rPr>
                        <a:t>Ada Boost Log Reg</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65.48%</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60.82%</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61.38%</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62.00%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61.00%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64.00%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58.00%</a:t>
                      </a:r>
                      <a:endParaRPr lang="en-IN"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16285408"/>
                  </a:ext>
                </a:extLst>
              </a:tr>
              <a:tr h="418791">
                <a:tc>
                  <a:txBody>
                    <a:bodyPr/>
                    <a:lstStyle/>
                    <a:p>
                      <a:pPr algn="ctr" fontAlgn="ctr"/>
                      <a:r>
                        <a:rPr lang="en-IN" sz="1100" u="none" strike="noStrike" dirty="0">
                          <a:effectLst/>
                        </a:rPr>
                        <a:t>Ada Boost DT</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70.59%</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66.71%</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65.92%</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66.00%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65.00%</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68%</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64.00%</a:t>
                      </a:r>
                      <a:endParaRPr lang="en-IN"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74271878"/>
                  </a:ext>
                </a:extLst>
              </a:tr>
              <a:tr h="300523">
                <a:tc>
                  <a:txBody>
                    <a:bodyPr/>
                    <a:lstStyle/>
                    <a:p>
                      <a:pPr algn="ctr" fontAlgn="ctr"/>
                      <a:r>
                        <a:rPr lang="en-IN" sz="1100" u="none" strike="noStrike" dirty="0">
                          <a:effectLst/>
                        </a:rPr>
                        <a:t>Ada Boost RF</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69.72%</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100%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64.34%</a:t>
                      </a:r>
                      <a:endParaRPr lang="en-IN"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65.00%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64.00%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66.00%</a:t>
                      </a:r>
                      <a:endParaRPr lang="en-IN" sz="11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62.00%</a:t>
                      </a:r>
                      <a:endParaRPr lang="en-IN" sz="11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08882387"/>
                  </a:ext>
                </a:extLst>
              </a:tr>
              <a:tr h="354513">
                <a:tc>
                  <a:txBody>
                    <a:bodyPr/>
                    <a:lstStyle/>
                    <a:p>
                      <a:pPr algn="ctr" fontAlgn="ctr"/>
                      <a:r>
                        <a:rPr lang="en-IN" sz="1100" u="none" strike="noStrike" dirty="0">
                          <a:solidFill>
                            <a:srgbClr val="00B050"/>
                          </a:solidFill>
                          <a:effectLst/>
                        </a:rPr>
                        <a:t>Gradient Boosting </a:t>
                      </a:r>
                      <a:endParaRPr lang="en-IN" sz="1100" b="1"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00B050"/>
                          </a:solidFill>
                          <a:effectLst/>
                        </a:rPr>
                        <a:t>72.79%</a:t>
                      </a:r>
                      <a:endParaRPr lang="en-IN" sz="1100" b="1"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00B050"/>
                          </a:solidFill>
                          <a:effectLst/>
                        </a:rPr>
                        <a:t>68.52%</a:t>
                      </a:r>
                      <a:endParaRPr lang="en-IN" sz="1100" b="1"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00B050"/>
                          </a:solidFill>
                          <a:effectLst/>
                        </a:rPr>
                        <a:t>66.65%</a:t>
                      </a:r>
                      <a:endParaRPr lang="en-IN" sz="1100" b="1"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00B050"/>
                          </a:solidFill>
                          <a:effectLst/>
                        </a:rPr>
                        <a:t>67.00%</a:t>
                      </a:r>
                      <a:endParaRPr lang="en-IN" sz="1100" b="1"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00B050"/>
                          </a:solidFill>
                          <a:effectLst/>
                        </a:rPr>
                        <a:t>66.00%</a:t>
                      </a:r>
                      <a:endParaRPr lang="en-IN" sz="1100" b="1"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00B050"/>
                          </a:solidFill>
                          <a:effectLst/>
                        </a:rPr>
                        <a:t>68.00%</a:t>
                      </a:r>
                      <a:endParaRPr lang="en-IN" sz="1100" b="1"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solidFill>
                            <a:srgbClr val="00B050"/>
                          </a:solidFill>
                          <a:effectLst/>
                        </a:rPr>
                        <a:t>69.00%</a:t>
                      </a:r>
                      <a:endParaRPr lang="en-IN" sz="1100" b="1"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35284908"/>
                  </a:ext>
                </a:extLst>
              </a:tr>
            </a:tbl>
          </a:graphicData>
        </a:graphic>
      </p:graphicFrame>
    </p:spTree>
    <p:extLst>
      <p:ext uri="{BB962C8B-B14F-4D97-AF65-F5344CB8AC3E}">
        <p14:creationId xmlns:p14="http://schemas.microsoft.com/office/powerpoint/2010/main" val="238906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8271FF-162F-4556-A6F6-D5F776D22515}"/>
              </a:ext>
            </a:extLst>
          </p:cNvPr>
          <p:cNvSpPr>
            <a:spLocks noGrp="1"/>
          </p:cNvSpPr>
          <p:nvPr>
            <p:ph idx="1"/>
          </p:nvPr>
        </p:nvSpPr>
        <p:spPr>
          <a:xfrm>
            <a:off x="457200" y="1905000"/>
            <a:ext cx="8229600" cy="4221163"/>
          </a:xfrm>
        </p:spPr>
        <p:txBody>
          <a:bodyPr/>
          <a:lstStyle/>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dirty="0"/>
          </a:p>
          <a:p>
            <a:pPr>
              <a:buFont typeface="Wingdings" panose="05000000000000000000" pitchFamily="2" charset="2"/>
              <a:buChar char="Ø"/>
            </a:pPr>
            <a:endParaRPr lang="en-IN" dirty="0"/>
          </a:p>
        </p:txBody>
      </p:sp>
      <p:pic>
        <p:nvPicPr>
          <p:cNvPr id="2050" name="Picture 2" descr="Project Management challenges (and How to Solve Them)">
            <a:extLst>
              <a:ext uri="{FF2B5EF4-FFF2-40B4-BE49-F238E27FC236}">
                <a16:creationId xmlns:a16="http://schemas.microsoft.com/office/drawing/2014/main" id="{6D11BA89-9B82-405C-9996-1B932F3F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686800" cy="6343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333B887-87D7-4892-B928-36AB87D39BF6}"/>
              </a:ext>
            </a:extLst>
          </p:cNvPr>
          <p:cNvSpPr/>
          <p:nvPr/>
        </p:nvSpPr>
        <p:spPr>
          <a:xfrm>
            <a:off x="2362200" y="1404938"/>
            <a:ext cx="6781800" cy="2554545"/>
          </a:xfrm>
          <a:prstGeom prst="rect">
            <a:avLst/>
          </a:prstGeom>
        </p:spPr>
        <p:txBody>
          <a:bodyPr wrap="square">
            <a:sp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Very less correlation between independent variables and the    target variable</a:t>
            </a:r>
          </a:p>
          <a:p>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Differentiating outliers and extreme values</a:t>
            </a:r>
          </a:p>
          <a:p>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Understanding about the attributes</a:t>
            </a:r>
          </a:p>
          <a:p>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All the categorical data were already encoded</a:t>
            </a:r>
          </a:p>
        </p:txBody>
      </p:sp>
      <p:sp>
        <p:nvSpPr>
          <p:cNvPr id="7" name="Rectangle 6">
            <a:extLst>
              <a:ext uri="{FF2B5EF4-FFF2-40B4-BE49-F238E27FC236}">
                <a16:creationId xmlns:a16="http://schemas.microsoft.com/office/drawing/2014/main" id="{AC109BDF-A3DE-492E-B31E-DD9A5D922A30}"/>
              </a:ext>
            </a:extLst>
          </p:cNvPr>
          <p:cNvSpPr/>
          <p:nvPr/>
        </p:nvSpPr>
        <p:spPr>
          <a:xfrm>
            <a:off x="457200" y="529452"/>
            <a:ext cx="6629400" cy="553998"/>
          </a:xfrm>
          <a:prstGeom prst="rect">
            <a:avLst/>
          </a:prstGeom>
        </p:spPr>
        <p:txBody>
          <a:bodyPr wrap="square">
            <a:spAutoFit/>
          </a:bodyPr>
          <a:lstStyle/>
          <a:p>
            <a:pPr algn="ctr"/>
            <a:r>
              <a:rPr lang="en-IN" sz="3000" b="1" dirty="0">
                <a:latin typeface="Times New Roman" panose="02020603050405020304" pitchFamily="18" charset="0"/>
                <a:cs typeface="Times New Roman" panose="02020603050405020304" pitchFamily="18" charset="0"/>
              </a:rPr>
              <a:t>           CHALLENGES</a:t>
            </a:r>
            <a:endParaRPr lang="en-IN" sz="3000" b="1" dirty="0"/>
          </a:p>
        </p:txBody>
      </p:sp>
    </p:spTree>
    <p:extLst>
      <p:ext uri="{BB962C8B-B14F-4D97-AF65-F5344CB8AC3E}">
        <p14:creationId xmlns:p14="http://schemas.microsoft.com/office/powerpoint/2010/main" val="2370506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46" y="304800"/>
            <a:ext cx="8229600" cy="1143000"/>
          </a:xfrm>
        </p:spPr>
        <p:txBody>
          <a:bodyPr>
            <a:noAutofit/>
          </a:bodyPr>
          <a:lstStyle/>
          <a:p>
            <a:r>
              <a:rPr lang="en-US" sz="2400" b="1" dirty="0">
                <a:latin typeface="Times New Roman" panose="02020603050405020304" pitchFamily="18" charset="0"/>
                <a:cs typeface="Times New Roman" panose="02020603050405020304" pitchFamily="18" charset="0"/>
              </a:rPr>
              <a:t>RECOMMENDATIONS FOR ARTICLES TO BECOME POPULAR</a:t>
            </a:r>
            <a:br>
              <a:rPr lang="en-US" sz="2400" b="1" dirty="0">
                <a:latin typeface="Times New Roman" panose="02020603050405020304" pitchFamily="18" charset="0"/>
                <a:cs typeface="Times New Roman" panose="02020603050405020304" pitchFamily="18" charset="0"/>
              </a:rPr>
            </a:br>
            <a:endParaRPr lang="en-US" sz="2400" dirty="0"/>
          </a:p>
        </p:txBody>
      </p:sp>
      <p:sp>
        <p:nvSpPr>
          <p:cNvPr id="3" name="Content Placeholder 2"/>
          <p:cNvSpPr>
            <a:spLocks noGrp="1"/>
          </p:cNvSpPr>
          <p:nvPr>
            <p:ph idx="1"/>
          </p:nvPr>
        </p:nvSpPr>
        <p:spPr>
          <a:xfrm>
            <a:off x="452846" y="1447800"/>
            <a:ext cx="8229600" cy="5105400"/>
          </a:xfrm>
        </p:spPr>
        <p:txBody>
          <a:bodyPr>
            <a:normAutofit/>
          </a:bodyPr>
          <a:lstStyle/>
          <a:p>
            <a:pPr>
              <a:buFont typeface="Wingdings" panose="05000000000000000000" pitchFamily="2" charset="2"/>
              <a:buChar char="Ø"/>
            </a:pPr>
            <a:r>
              <a:rPr lang="en-US" sz="1900" dirty="0">
                <a:solidFill>
                  <a:srgbClr val="1D2228"/>
                </a:solidFill>
                <a:latin typeface="Times New Roman" panose="02020603050405020304" pitchFamily="18" charset="0"/>
                <a:cs typeface="Times New Roman" panose="02020603050405020304" pitchFamily="18" charset="0"/>
              </a:rPr>
              <a:t>The </a:t>
            </a:r>
            <a:r>
              <a:rPr lang="en-US" sz="1900" b="1" dirty="0">
                <a:solidFill>
                  <a:srgbClr val="1D2228"/>
                </a:solidFill>
                <a:latin typeface="Times New Roman" panose="02020603050405020304" pitchFamily="18" charset="0"/>
                <a:cs typeface="Times New Roman" panose="02020603050405020304" pitchFamily="18" charset="0"/>
              </a:rPr>
              <a:t>number of keywords</a:t>
            </a:r>
            <a:r>
              <a:rPr lang="en-US" sz="1900" dirty="0">
                <a:solidFill>
                  <a:srgbClr val="1D2228"/>
                </a:solidFill>
                <a:latin typeface="Times New Roman" panose="02020603050405020304" pitchFamily="18" charset="0"/>
                <a:cs typeface="Times New Roman" panose="02020603050405020304" pitchFamily="18" charset="0"/>
              </a:rPr>
              <a:t> in the metadata influences the shares to a margin. The higher the value the better the shares chances. A value upward of 5 is recommended.</a:t>
            </a:r>
          </a:p>
          <a:p>
            <a:pPr>
              <a:buFont typeface="Wingdings" panose="05000000000000000000" pitchFamily="2" charset="2"/>
              <a:buChar char="Ø"/>
            </a:pPr>
            <a:r>
              <a:rPr lang="en-US" sz="1900" dirty="0">
                <a:solidFill>
                  <a:srgbClr val="1D2228"/>
                </a:solidFill>
                <a:latin typeface="Times New Roman" panose="02020603050405020304" pitchFamily="18" charset="0"/>
                <a:cs typeface="Times New Roman" panose="02020603050405020304" pitchFamily="18" charset="0"/>
              </a:rPr>
              <a:t>The </a:t>
            </a:r>
            <a:r>
              <a:rPr lang="en-US" sz="1900" b="1" dirty="0">
                <a:solidFill>
                  <a:srgbClr val="1D2228"/>
                </a:solidFill>
                <a:latin typeface="Times New Roman" panose="02020603050405020304" pitchFamily="18" charset="0"/>
                <a:cs typeface="Times New Roman" panose="02020603050405020304" pitchFamily="18" charset="0"/>
              </a:rPr>
              <a:t>content</a:t>
            </a:r>
            <a:r>
              <a:rPr lang="en-US" sz="1900" dirty="0">
                <a:solidFill>
                  <a:srgbClr val="1D2228"/>
                </a:solidFill>
                <a:latin typeface="Times New Roman" panose="02020603050405020304" pitchFamily="18" charset="0"/>
                <a:cs typeface="Times New Roman" panose="02020603050405020304" pitchFamily="18" charset="0"/>
              </a:rPr>
              <a:t> should have less than 1500 words. The lesser the better.</a:t>
            </a:r>
          </a:p>
          <a:p>
            <a:pPr>
              <a:buFont typeface="Wingdings" panose="05000000000000000000" pitchFamily="2" charset="2"/>
              <a:buChar char="Ø"/>
            </a:pPr>
            <a:r>
              <a:rPr lang="en-US" sz="1900" b="1" dirty="0">
                <a:solidFill>
                  <a:srgbClr val="1D2228"/>
                </a:solidFill>
                <a:latin typeface="Times New Roman" panose="02020603050405020304" pitchFamily="18" charset="0"/>
                <a:cs typeface="Times New Roman" panose="02020603050405020304" pitchFamily="18" charset="0"/>
              </a:rPr>
              <a:t>Title</a:t>
            </a:r>
            <a:r>
              <a:rPr lang="en-US" sz="1900" dirty="0">
                <a:solidFill>
                  <a:srgbClr val="1D2228"/>
                </a:solidFill>
                <a:latin typeface="Times New Roman" panose="02020603050405020304" pitchFamily="18" charset="0"/>
                <a:cs typeface="Times New Roman" panose="02020603050405020304" pitchFamily="18" charset="0"/>
              </a:rPr>
              <a:t> should be between 6 - 17 words.</a:t>
            </a:r>
          </a:p>
          <a:p>
            <a:pPr>
              <a:buFont typeface="Wingdings" panose="05000000000000000000" pitchFamily="2" charset="2"/>
              <a:buChar char="Ø"/>
            </a:pPr>
            <a:r>
              <a:rPr lang="en-US" sz="1900" b="1" dirty="0">
                <a:solidFill>
                  <a:srgbClr val="1D2228"/>
                </a:solidFill>
                <a:latin typeface="Times New Roman" panose="02020603050405020304" pitchFamily="18" charset="0"/>
                <a:cs typeface="Times New Roman" panose="02020603050405020304" pitchFamily="18" charset="0"/>
              </a:rPr>
              <a:t>Unique words</a:t>
            </a:r>
            <a:r>
              <a:rPr lang="en-US" sz="1900" dirty="0">
                <a:solidFill>
                  <a:srgbClr val="1D2228"/>
                </a:solidFill>
                <a:latin typeface="Times New Roman" panose="02020603050405020304" pitchFamily="18" charset="0"/>
                <a:cs typeface="Times New Roman" panose="02020603050405020304" pitchFamily="18" charset="0"/>
              </a:rPr>
              <a:t> should be between 0.3 - 0.8%</a:t>
            </a:r>
          </a:p>
          <a:p>
            <a:pPr>
              <a:buFont typeface="Wingdings" panose="05000000000000000000" pitchFamily="2" charset="2"/>
              <a:buChar char="Ø"/>
            </a:pPr>
            <a:r>
              <a:rPr lang="en-US" sz="1900" b="1" dirty="0">
                <a:solidFill>
                  <a:srgbClr val="1D2228"/>
                </a:solidFill>
                <a:latin typeface="Times New Roman" panose="02020603050405020304" pitchFamily="18" charset="0"/>
                <a:cs typeface="Times New Roman" panose="02020603050405020304" pitchFamily="18" charset="0"/>
              </a:rPr>
              <a:t>No. of links </a:t>
            </a:r>
            <a:r>
              <a:rPr lang="en-US" sz="1900" dirty="0">
                <a:solidFill>
                  <a:srgbClr val="1D2228"/>
                </a:solidFill>
                <a:latin typeface="Times New Roman" panose="02020603050405020304" pitchFamily="18" charset="0"/>
                <a:cs typeface="Times New Roman" panose="02020603050405020304" pitchFamily="18" charset="0"/>
              </a:rPr>
              <a:t>between 1 and 40 is preferred.</a:t>
            </a:r>
          </a:p>
          <a:p>
            <a:pPr>
              <a:buFont typeface="Wingdings" panose="05000000000000000000" pitchFamily="2" charset="2"/>
              <a:buChar char="Ø"/>
            </a:pPr>
            <a:r>
              <a:rPr lang="en-US" sz="1900" b="1" dirty="0">
                <a:solidFill>
                  <a:srgbClr val="1D2228"/>
                </a:solidFill>
                <a:latin typeface="Times New Roman" panose="02020603050405020304" pitchFamily="18" charset="0"/>
                <a:cs typeface="Times New Roman" panose="02020603050405020304" pitchFamily="18" charset="0"/>
              </a:rPr>
              <a:t>Images</a:t>
            </a:r>
            <a:r>
              <a:rPr lang="en-US" sz="1900" dirty="0">
                <a:solidFill>
                  <a:srgbClr val="1D2228"/>
                </a:solidFill>
                <a:latin typeface="Times New Roman" panose="02020603050405020304" pitchFamily="18" charset="0"/>
                <a:cs typeface="Times New Roman" panose="02020603050405020304" pitchFamily="18" charset="0"/>
              </a:rPr>
              <a:t> - 0 to 3 </a:t>
            </a:r>
          </a:p>
          <a:p>
            <a:pPr>
              <a:buFont typeface="Wingdings" panose="05000000000000000000" pitchFamily="2" charset="2"/>
              <a:buChar char="Ø"/>
            </a:pPr>
            <a:r>
              <a:rPr lang="en-US" sz="1900" b="1" dirty="0">
                <a:solidFill>
                  <a:srgbClr val="1D2228"/>
                </a:solidFill>
                <a:latin typeface="Times New Roman" panose="02020603050405020304" pitchFamily="18" charset="0"/>
                <a:cs typeface="Times New Roman" panose="02020603050405020304" pitchFamily="18" charset="0"/>
              </a:rPr>
              <a:t>Videos</a:t>
            </a:r>
            <a:r>
              <a:rPr lang="en-US" sz="1900" dirty="0">
                <a:solidFill>
                  <a:srgbClr val="1D2228"/>
                </a:solidFill>
                <a:latin typeface="Times New Roman" panose="02020603050405020304" pitchFamily="18" charset="0"/>
                <a:cs typeface="Times New Roman" panose="02020603050405020304" pitchFamily="18" charset="0"/>
              </a:rPr>
              <a:t> - 0 to 25</a:t>
            </a:r>
          </a:p>
          <a:p>
            <a:pPr>
              <a:buFont typeface="Wingdings" panose="05000000000000000000" pitchFamily="2" charset="2"/>
              <a:buChar char="Ø"/>
            </a:pPr>
            <a:r>
              <a:rPr lang="en-IN" sz="1900" dirty="0">
                <a:latin typeface="Times New Roman" panose="02020603050405020304" pitchFamily="18" charset="0"/>
                <a:cs typeface="Times New Roman" panose="02020603050405020304" pitchFamily="18" charset="0"/>
              </a:rPr>
              <a:t>Minimal images and videos will make an article more interesting</a:t>
            </a:r>
            <a:endParaRPr lang="en-US" sz="1900" dirty="0">
              <a:solidFill>
                <a:srgbClr val="1D2228"/>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900" dirty="0">
                <a:solidFill>
                  <a:srgbClr val="1D2228"/>
                </a:solidFill>
                <a:latin typeface="Times New Roman" panose="02020603050405020304" pitchFamily="18" charset="0"/>
                <a:cs typeface="Times New Roman" panose="02020603050405020304" pitchFamily="18" charset="0"/>
              </a:rPr>
              <a:t>More articles are getting published on World data channel.</a:t>
            </a:r>
          </a:p>
          <a:p>
            <a:pPr>
              <a:buFont typeface="Wingdings" panose="05000000000000000000" pitchFamily="2" charset="2"/>
              <a:buChar char="Ø"/>
            </a:pPr>
            <a:r>
              <a:rPr lang="en-US" sz="1900" b="1" dirty="0">
                <a:solidFill>
                  <a:srgbClr val="1D2228"/>
                </a:solidFill>
                <a:latin typeface="Times New Roman" panose="02020603050405020304" pitchFamily="18" charset="0"/>
                <a:cs typeface="Times New Roman" panose="02020603050405020304" pitchFamily="18" charset="0"/>
              </a:rPr>
              <a:t>Lifestyle</a:t>
            </a:r>
            <a:r>
              <a:rPr lang="en-US" sz="1900" dirty="0">
                <a:solidFill>
                  <a:srgbClr val="1D2228"/>
                </a:solidFill>
                <a:latin typeface="Times New Roman" panose="02020603050405020304" pitchFamily="18" charset="0"/>
                <a:cs typeface="Times New Roman" panose="02020603050405020304" pitchFamily="18" charset="0"/>
              </a:rPr>
              <a:t> and </a:t>
            </a:r>
            <a:r>
              <a:rPr lang="en-US" sz="1900" b="1" dirty="0">
                <a:solidFill>
                  <a:srgbClr val="1D2228"/>
                </a:solidFill>
                <a:latin typeface="Times New Roman" panose="02020603050405020304" pitchFamily="18" charset="0"/>
                <a:cs typeface="Times New Roman" panose="02020603050405020304" pitchFamily="18" charset="0"/>
              </a:rPr>
              <a:t>entertainment</a:t>
            </a:r>
            <a:r>
              <a:rPr lang="en-US" sz="1900" dirty="0">
                <a:solidFill>
                  <a:srgbClr val="1D2228"/>
                </a:solidFill>
                <a:latin typeface="Times New Roman" panose="02020603050405020304" pitchFamily="18" charset="0"/>
                <a:cs typeface="Times New Roman" panose="02020603050405020304" pitchFamily="18" charset="0"/>
              </a:rPr>
              <a:t> based articles are preferred more by people.</a:t>
            </a:r>
          </a:p>
          <a:p>
            <a:pPr>
              <a:buFont typeface="Wingdings" panose="05000000000000000000" pitchFamily="2" charset="2"/>
              <a:buChar char="Ø"/>
            </a:pPr>
            <a:r>
              <a:rPr lang="en-US" sz="1900" dirty="0">
                <a:solidFill>
                  <a:srgbClr val="1D2228"/>
                </a:solidFill>
                <a:latin typeface="Times New Roman" panose="02020603050405020304" pitchFamily="18" charset="0"/>
                <a:cs typeface="Times New Roman" panose="02020603050405020304" pitchFamily="18" charset="0"/>
              </a:rPr>
              <a:t>Best popular articles are usually posted on </a:t>
            </a:r>
            <a:r>
              <a:rPr lang="en-US" sz="1900" b="1" dirty="0">
                <a:solidFill>
                  <a:srgbClr val="1D2228"/>
                </a:solidFill>
                <a:latin typeface="Times New Roman" panose="02020603050405020304" pitchFamily="18" charset="0"/>
                <a:cs typeface="Times New Roman" panose="02020603050405020304" pitchFamily="18" charset="0"/>
              </a:rPr>
              <a:t>Monday</a:t>
            </a:r>
            <a:r>
              <a:rPr lang="en-US" sz="1900" dirty="0">
                <a:solidFill>
                  <a:srgbClr val="1D2228"/>
                </a:solidFill>
                <a:latin typeface="Times New Roman" panose="02020603050405020304" pitchFamily="18" charset="0"/>
                <a:cs typeface="Times New Roman" panose="02020603050405020304" pitchFamily="18" charset="0"/>
              </a:rPr>
              <a:t> and </a:t>
            </a:r>
            <a:r>
              <a:rPr lang="en-US" sz="1900" b="1" dirty="0">
                <a:solidFill>
                  <a:srgbClr val="1D2228"/>
                </a:solidFill>
                <a:latin typeface="Times New Roman" panose="02020603050405020304" pitchFamily="18" charset="0"/>
                <a:cs typeface="Times New Roman" panose="02020603050405020304" pitchFamily="18" charset="0"/>
              </a:rPr>
              <a:t>Wednesday</a:t>
            </a:r>
            <a:r>
              <a:rPr lang="en-US" sz="1900" dirty="0">
                <a:solidFill>
                  <a:srgbClr val="1D2228"/>
                </a:solidFill>
                <a:latin typeface="Times New Roman" panose="02020603050405020304" pitchFamily="18" charset="0"/>
                <a:cs typeface="Times New Roman" panose="02020603050405020304" pitchFamily="18" charset="0"/>
              </a:rPr>
              <a:t> (and a bit of Tuesdays).</a:t>
            </a:r>
          </a:p>
          <a:p>
            <a:pPr>
              <a:buFont typeface="Wingdings" panose="05000000000000000000" pitchFamily="2" charset="2"/>
              <a:buChar char="Ø"/>
            </a:pPr>
            <a:r>
              <a:rPr lang="en-US" sz="1900" b="1" dirty="0">
                <a:solidFill>
                  <a:srgbClr val="1D2228"/>
                </a:solidFill>
                <a:latin typeface="Times New Roman" panose="02020603050405020304" pitchFamily="18" charset="0"/>
                <a:cs typeface="Times New Roman" panose="02020603050405020304" pitchFamily="18" charset="0"/>
              </a:rPr>
              <a:t>Weekends </a:t>
            </a:r>
            <a:r>
              <a:rPr lang="en-US" sz="1900" dirty="0">
                <a:solidFill>
                  <a:srgbClr val="1D2228"/>
                </a:solidFill>
                <a:latin typeface="Times New Roman" panose="02020603050405020304" pitchFamily="18" charset="0"/>
                <a:cs typeface="Times New Roman" panose="02020603050405020304" pitchFamily="18" charset="0"/>
              </a:rPr>
              <a:t>are not preferred to publish an article.</a:t>
            </a:r>
          </a:p>
          <a:p>
            <a:pPr marL="0" indent="0">
              <a:buNone/>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solidFill>
                <a:srgbClr val="1D2228"/>
              </a:solidFill>
              <a:latin typeface="Helvetica Neue"/>
            </a:endParaRPr>
          </a:p>
          <a:p>
            <a:pPr>
              <a:buFont typeface="Wingdings" panose="05000000000000000000" pitchFamily="2" charset="2"/>
              <a:buChar char="Ø"/>
            </a:pPr>
            <a:endParaRPr lang="en-US" sz="1600" dirty="0"/>
          </a:p>
        </p:txBody>
      </p:sp>
    </p:spTree>
    <p:extLst>
      <p:ext uri="{BB962C8B-B14F-4D97-AF65-F5344CB8AC3E}">
        <p14:creationId xmlns:p14="http://schemas.microsoft.com/office/powerpoint/2010/main" val="2077359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709A-0F25-4B0D-842E-296A124A9764}"/>
              </a:ext>
            </a:extLst>
          </p:cNvPr>
          <p:cNvSpPr>
            <a:spLocks noGrp="1"/>
          </p:cNvSpPr>
          <p:nvPr>
            <p:ph type="title"/>
          </p:nvPr>
        </p:nvSpPr>
        <p:spPr>
          <a:xfrm>
            <a:off x="457200" y="261938"/>
            <a:ext cx="8229600" cy="804862"/>
          </a:xfrm>
        </p:spPr>
        <p:txBody>
          <a:bodyPr>
            <a:normAutofit/>
          </a:bodyPr>
          <a:lstStyle/>
          <a:p>
            <a:r>
              <a:rPr lang="en-IN" sz="3000" b="1" dirty="0">
                <a:latin typeface="Times New Roman" panose="02020603050405020304" pitchFamily="18" charset="0"/>
                <a:cs typeface="Times New Roman" panose="02020603050405020304" pitchFamily="18" charset="0"/>
              </a:rPr>
              <a:t>One of the popular article in Mashable</a:t>
            </a:r>
          </a:p>
        </p:txBody>
      </p:sp>
      <p:pic>
        <p:nvPicPr>
          <p:cNvPr id="4" name="Content Placeholder 4">
            <a:extLst>
              <a:ext uri="{FF2B5EF4-FFF2-40B4-BE49-F238E27FC236}">
                <a16:creationId xmlns:a16="http://schemas.microsoft.com/office/drawing/2014/main" id="{40888D8F-8DE3-41EC-A21F-C5E8FB3F49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066800"/>
            <a:ext cx="5181599" cy="5486400"/>
          </a:xfrm>
        </p:spPr>
      </p:pic>
    </p:spTree>
    <p:extLst>
      <p:ext uri="{BB962C8B-B14F-4D97-AF65-F5344CB8AC3E}">
        <p14:creationId xmlns:p14="http://schemas.microsoft.com/office/powerpoint/2010/main" val="3759287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45026" y="588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 Diagonal Corner Rectangle 4"/>
          <p:cNvSpPr/>
          <p:nvPr/>
        </p:nvSpPr>
        <p:spPr>
          <a:xfrm>
            <a:off x="45026" y="2313700"/>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Content Placeholder 2"/>
          <p:cNvSpPr txBox="1">
            <a:spLocks/>
          </p:cNvSpPr>
          <p:nvPr/>
        </p:nvSpPr>
        <p:spPr>
          <a:xfrm>
            <a:off x="3042062" y="1958439"/>
            <a:ext cx="4730338" cy="154676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endParaRPr lang="en-IN" sz="4000" dirty="0">
              <a:solidFill>
                <a:srgbClr val="0055A0"/>
              </a:solidFill>
            </a:endParaRPr>
          </a:p>
          <a:p>
            <a:pPr lvl="1" algn="l"/>
            <a:r>
              <a:rPr lang="en-IN" sz="4000" dirty="0">
                <a:solidFill>
                  <a:srgbClr val="0055A0"/>
                </a:solidFill>
              </a:rPr>
              <a:t>Thank You!</a:t>
            </a:r>
          </a:p>
        </p:txBody>
      </p:sp>
    </p:spTree>
    <p:extLst>
      <p:ext uri="{BB962C8B-B14F-4D97-AF65-F5344CB8AC3E}">
        <p14:creationId xmlns:p14="http://schemas.microsoft.com/office/powerpoint/2010/main" val="372421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5B4A-018A-453C-9145-682E4B04BF8C}"/>
              </a:ext>
            </a:extLst>
          </p:cNvPr>
          <p:cNvSpPr txBox="1">
            <a:spLocks/>
          </p:cNvSpPr>
          <p:nvPr/>
        </p:nvSpPr>
        <p:spPr>
          <a:xfrm>
            <a:off x="304800" y="609600"/>
            <a:ext cx="9677400" cy="1320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000" b="1" dirty="0">
                <a:latin typeface="Times New Roman" panose="02020603050405020304" pitchFamily="18" charset="0"/>
                <a:cs typeface="Times New Roman" panose="02020603050405020304" pitchFamily="18" charset="0"/>
              </a:rPr>
              <a:t>HOW MARKETING STRATEGY GOT CHANGED</a:t>
            </a:r>
          </a:p>
        </p:txBody>
      </p:sp>
      <p:sp>
        <p:nvSpPr>
          <p:cNvPr id="3" name="Rectangle 2">
            <a:extLst>
              <a:ext uri="{FF2B5EF4-FFF2-40B4-BE49-F238E27FC236}">
                <a16:creationId xmlns:a16="http://schemas.microsoft.com/office/drawing/2014/main" id="{E3297CC9-9D79-4B22-8945-1092EE5A592C}"/>
              </a:ext>
            </a:extLst>
          </p:cNvPr>
          <p:cNvSpPr/>
          <p:nvPr/>
        </p:nvSpPr>
        <p:spPr>
          <a:xfrm>
            <a:off x="677334" y="1447800"/>
            <a:ext cx="6180666" cy="5259388"/>
          </a:xfrm>
          <a:prstGeom prst="rect">
            <a:avLst/>
          </a:prstGeom>
        </p:spPr>
        <p:txBody>
          <a:bodyPr wrap="square">
            <a:spAutoFit/>
          </a:bodyPr>
          <a:lstStyle/>
          <a:p>
            <a:pPr>
              <a:lnSpc>
                <a:spcPct val="150000"/>
              </a:lnSpc>
            </a:pPr>
            <a:endParaRPr lang="en-US" sz="2000" b="1" dirty="0">
              <a:solidFill>
                <a:schemeClr val="accent2"/>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accent2"/>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accent2"/>
              </a:solidFill>
              <a:latin typeface="Times New Roman" panose="02020603050405020304" pitchFamily="18" charset="0"/>
              <a:cs typeface="Times New Roman" panose="02020603050405020304" pitchFamily="18" charset="0"/>
            </a:endParaRPr>
          </a:p>
          <a:p>
            <a:pPr>
              <a:lnSpc>
                <a:spcPct val="150000"/>
              </a:lnSpc>
            </a:pPr>
            <a:endParaRPr lang="en-US" sz="2000" b="1" dirty="0">
              <a:solidFill>
                <a:schemeClr val="accent2"/>
              </a:solidFill>
              <a:latin typeface="Times New Roman" panose="02020603050405020304" pitchFamily="18" charset="0"/>
              <a:cs typeface="Times New Roman" panose="02020603050405020304" pitchFamily="18" charset="0"/>
            </a:endParaRPr>
          </a:p>
          <a:p>
            <a:pPr>
              <a:lnSpc>
                <a:spcPct val="150000"/>
              </a:lnSpc>
            </a:pPr>
            <a:r>
              <a:rPr lang="en-US" sz="2000" b="1" dirty="0">
                <a:solidFill>
                  <a:schemeClr val="accent2"/>
                </a:solidFill>
                <a:latin typeface="Times New Roman" panose="02020603050405020304" pitchFamily="18" charset="0"/>
                <a:cs typeface="Times New Roman" panose="02020603050405020304" pitchFamily="18" charset="0"/>
              </a:rPr>
              <a:t>How do Blogging websites generate revenue?</a:t>
            </a:r>
          </a:p>
          <a:p>
            <a:pPr>
              <a:lnSpc>
                <a:spcPct val="150000"/>
              </a:lnSpc>
            </a:pPr>
            <a:r>
              <a:rPr lang="en-US" b="1" dirty="0">
                <a:latin typeface="Times New Roman" panose="02020603050405020304" pitchFamily="18" charset="0"/>
                <a:cs typeface="Times New Roman" panose="02020603050405020304" pitchFamily="18" charset="0"/>
              </a:rPr>
              <a:t>Different methods from which these websites generate revenue are the following : </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Display Ads                      </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Private Ads</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Pay-per-click</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Sponsored content</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Digital Product sales</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85861E8-5F06-4DB8-A858-9E3BFA7562C5}"/>
              </a:ext>
            </a:extLst>
          </p:cNvPr>
          <p:cNvPicPr>
            <a:picLocks noChangeAspect="1"/>
          </p:cNvPicPr>
          <p:nvPr/>
        </p:nvPicPr>
        <p:blipFill>
          <a:blip r:embed="rId2"/>
          <a:stretch>
            <a:fillRect/>
          </a:stretch>
        </p:blipFill>
        <p:spPr>
          <a:xfrm>
            <a:off x="914400" y="1447800"/>
            <a:ext cx="1896533" cy="1673523"/>
          </a:xfrm>
          <a:prstGeom prst="rect">
            <a:avLst/>
          </a:prstGeom>
        </p:spPr>
      </p:pic>
      <p:pic>
        <p:nvPicPr>
          <p:cNvPr id="6" name="Picture 5">
            <a:extLst>
              <a:ext uri="{FF2B5EF4-FFF2-40B4-BE49-F238E27FC236}">
                <a16:creationId xmlns:a16="http://schemas.microsoft.com/office/drawing/2014/main" id="{064D5929-C11C-442A-8F30-76E52917A63C}"/>
              </a:ext>
            </a:extLst>
          </p:cNvPr>
          <p:cNvPicPr>
            <a:picLocks noChangeAspect="1"/>
          </p:cNvPicPr>
          <p:nvPr/>
        </p:nvPicPr>
        <p:blipFill>
          <a:blip r:embed="rId3"/>
          <a:stretch>
            <a:fillRect/>
          </a:stretch>
        </p:blipFill>
        <p:spPr>
          <a:xfrm>
            <a:off x="4961467" y="1447800"/>
            <a:ext cx="2133599" cy="1576889"/>
          </a:xfrm>
          <a:prstGeom prst="rect">
            <a:avLst/>
          </a:prstGeom>
        </p:spPr>
      </p:pic>
      <p:sp>
        <p:nvSpPr>
          <p:cNvPr id="8" name="TextBox 7">
            <a:extLst>
              <a:ext uri="{FF2B5EF4-FFF2-40B4-BE49-F238E27FC236}">
                <a16:creationId xmlns:a16="http://schemas.microsoft.com/office/drawing/2014/main" id="{A8278A83-EB11-4D9D-A56B-21A2044CD835}"/>
              </a:ext>
            </a:extLst>
          </p:cNvPr>
          <p:cNvSpPr txBox="1"/>
          <p:nvPr/>
        </p:nvSpPr>
        <p:spPr>
          <a:xfrm flipH="1">
            <a:off x="1513631" y="3120052"/>
            <a:ext cx="943890" cy="369332"/>
          </a:xfrm>
          <a:prstGeom prst="rect">
            <a:avLst/>
          </a:prstGeom>
          <a:noFill/>
        </p:spPr>
        <p:txBody>
          <a:bodyPr wrap="square" rtlCol="0">
            <a:spAutoFit/>
          </a:bodyPr>
          <a:lstStyle/>
          <a:p>
            <a:r>
              <a:rPr lang="en-IN" b="1" u="sng" dirty="0"/>
              <a:t>Before</a:t>
            </a:r>
          </a:p>
        </p:txBody>
      </p:sp>
      <p:sp>
        <p:nvSpPr>
          <p:cNvPr id="9" name="TextBox 8">
            <a:extLst>
              <a:ext uri="{FF2B5EF4-FFF2-40B4-BE49-F238E27FC236}">
                <a16:creationId xmlns:a16="http://schemas.microsoft.com/office/drawing/2014/main" id="{FF453B50-6520-4C81-85A8-D3DBD346D0E3}"/>
              </a:ext>
            </a:extLst>
          </p:cNvPr>
          <p:cNvSpPr txBox="1"/>
          <p:nvPr/>
        </p:nvSpPr>
        <p:spPr>
          <a:xfrm flipH="1">
            <a:off x="5791200" y="3059668"/>
            <a:ext cx="685801" cy="369332"/>
          </a:xfrm>
          <a:prstGeom prst="rect">
            <a:avLst/>
          </a:prstGeom>
          <a:noFill/>
        </p:spPr>
        <p:txBody>
          <a:bodyPr wrap="square" rtlCol="0">
            <a:spAutoFit/>
          </a:bodyPr>
          <a:lstStyle/>
          <a:p>
            <a:r>
              <a:rPr lang="en-IN" b="1" u="sng" dirty="0"/>
              <a:t>Now</a:t>
            </a:r>
          </a:p>
        </p:txBody>
      </p:sp>
      <p:cxnSp>
        <p:nvCxnSpPr>
          <p:cNvPr id="10" name="Straight Arrow Connector 9">
            <a:extLst>
              <a:ext uri="{FF2B5EF4-FFF2-40B4-BE49-F238E27FC236}">
                <a16:creationId xmlns:a16="http://schemas.microsoft.com/office/drawing/2014/main" id="{825BB30B-77D9-45CF-8705-E2E3D53923EC}"/>
              </a:ext>
            </a:extLst>
          </p:cNvPr>
          <p:cNvCxnSpPr>
            <a:cxnSpLocks/>
          </p:cNvCxnSpPr>
          <p:nvPr/>
        </p:nvCxnSpPr>
        <p:spPr>
          <a:xfrm>
            <a:off x="3048000" y="2236244"/>
            <a:ext cx="1752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pay per click">
            <a:extLst>
              <a:ext uri="{FF2B5EF4-FFF2-40B4-BE49-F238E27FC236}">
                <a16:creationId xmlns:a16="http://schemas.microsoft.com/office/drawing/2014/main" id="{C929D381-E942-4CC7-B2E2-9A4314DF5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151" y="4229100"/>
            <a:ext cx="3276600" cy="236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51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29250A-FE08-4540-83C3-8F0B11F81A88}"/>
              </a:ext>
            </a:extLst>
          </p:cNvPr>
          <p:cNvSpPr/>
          <p:nvPr/>
        </p:nvSpPr>
        <p:spPr>
          <a:xfrm>
            <a:off x="685800" y="332708"/>
            <a:ext cx="8234954" cy="9879628"/>
          </a:xfrm>
          <a:prstGeom prst="rect">
            <a:avLst/>
          </a:prstGeom>
        </p:spPr>
        <p:txBody>
          <a:bodyPr wrap="square">
            <a:spAutoFit/>
          </a:bodyPr>
          <a:lstStyle/>
          <a:p>
            <a:r>
              <a:rPr lang="en-IN" sz="3000" b="1" dirty="0">
                <a:latin typeface="Times New Roman" panose="02020603050405020304" pitchFamily="18" charset="0"/>
                <a:cs typeface="Times New Roman" panose="02020603050405020304" pitchFamily="18" charset="0"/>
              </a:rPr>
              <a:t>         Data description and Problem Statement</a:t>
            </a:r>
          </a:p>
          <a:p>
            <a:pPr algn="ctr"/>
            <a:endParaRPr lang="en-IN" sz="3000" b="1" dirty="0">
              <a:latin typeface="Times New Roman" panose="02020603050405020304" pitchFamily="18" charset="0"/>
              <a:cs typeface="Times New Roman" panose="02020603050405020304" pitchFamily="18" charset="0"/>
            </a:endParaRPr>
          </a:p>
          <a:p>
            <a:r>
              <a:rPr lang="en-IN" b="1" u="sng" dirty="0">
                <a:latin typeface="Times New Roman" panose="02020603050405020304" pitchFamily="18" charset="0"/>
                <a:cs typeface="Times New Roman" panose="02020603050405020304" pitchFamily="18" charset="0"/>
              </a:rPr>
              <a:t>Data Source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Mashable</a:t>
            </a:r>
          </a:p>
          <a:p>
            <a:endParaRPr lang="en-IN"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Problem Statement:</a:t>
            </a:r>
          </a:p>
          <a:p>
            <a:pPr>
              <a:lnSpc>
                <a:spcPct val="150000"/>
              </a:lnSpc>
            </a:pPr>
            <a:r>
              <a:rPr lang="en-US" b="1" u="sng" dirty="0">
                <a:latin typeface="Times New Roman" panose="02020603050405020304" pitchFamily="18" charset="0"/>
                <a:cs typeface="Times New Roman" panose="02020603050405020304" pitchFamily="18" charset="0"/>
              </a:rPr>
              <a:t>Problem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Even though the content of article is good still few articles don’t get good number of shares and displaying Ads with it doesn’t make profit. </a:t>
            </a:r>
          </a:p>
          <a:p>
            <a:pPr>
              <a:lnSpc>
                <a:spcPct val="150000"/>
              </a:lnSpc>
            </a:pPr>
            <a:r>
              <a:rPr lang="en-US" b="1" u="sng" dirty="0">
                <a:latin typeface="Times New Roman" panose="02020603050405020304" pitchFamily="18" charset="0"/>
                <a:cs typeface="Times New Roman" panose="02020603050405020304" pitchFamily="18" charset="0"/>
              </a:rPr>
              <a:t>Solution :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Popularity prediction of online article aims to predict the future popularity of new article prior to the publication estimating the number of shares, likes and comments that particular article will get depending on various features.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Depending on that we can display Ads with respect to the popularity.</a:t>
            </a:r>
          </a:p>
          <a:p>
            <a:endParaRPr lang="en-IN" dirty="0">
              <a:latin typeface="Times New Roman" panose="02020603050405020304" pitchFamily="18" charset="0"/>
              <a:cs typeface="Times New Roman" panose="02020603050405020304" pitchFamily="18" charset="0"/>
            </a:endParaRPr>
          </a:p>
          <a:p>
            <a:pPr algn="ctr"/>
            <a:endParaRPr lang="en-IN" sz="3000" b="1" dirty="0">
              <a:latin typeface="Times New Roman" panose="02020603050405020304" pitchFamily="18" charset="0"/>
              <a:cs typeface="Times New Roman" panose="02020603050405020304" pitchFamily="18" charset="0"/>
            </a:endParaRPr>
          </a:p>
          <a:p>
            <a:pPr algn="ctr"/>
            <a:endParaRPr lang="en-IN" sz="3000" b="1" dirty="0">
              <a:latin typeface="Times New Roman" panose="02020603050405020304" pitchFamily="18" charset="0"/>
              <a:cs typeface="Times New Roman" panose="02020603050405020304" pitchFamily="18" charset="0"/>
            </a:endParaRPr>
          </a:p>
          <a:p>
            <a:pPr algn="ctr"/>
            <a:endParaRPr lang="en-IN" sz="3000" b="1" dirty="0">
              <a:latin typeface="Times New Roman" panose="02020603050405020304" pitchFamily="18" charset="0"/>
              <a:cs typeface="Times New Roman" panose="02020603050405020304" pitchFamily="18" charset="0"/>
            </a:endParaRPr>
          </a:p>
          <a:p>
            <a:pPr algn="ctr"/>
            <a:endParaRPr lang="en-IN" sz="3000" b="1" dirty="0">
              <a:latin typeface="Times New Roman" panose="02020603050405020304" pitchFamily="18" charset="0"/>
              <a:cs typeface="Times New Roman" panose="02020603050405020304" pitchFamily="18" charset="0"/>
            </a:endParaRPr>
          </a:p>
          <a:p>
            <a:pPr algn="ctr"/>
            <a:endParaRPr lang="en-IN" sz="3000" b="1" dirty="0">
              <a:latin typeface="Times New Roman" panose="02020603050405020304" pitchFamily="18" charset="0"/>
              <a:cs typeface="Times New Roman" panose="02020603050405020304" pitchFamily="18" charset="0"/>
            </a:endParaRPr>
          </a:p>
          <a:p>
            <a:pPr algn="ctr"/>
            <a:endParaRPr lang="en-IN" sz="3000" b="1" dirty="0">
              <a:latin typeface="Times New Roman" panose="02020603050405020304" pitchFamily="18" charset="0"/>
              <a:cs typeface="Times New Roman" panose="02020603050405020304" pitchFamily="18" charset="0"/>
            </a:endParaRPr>
          </a:p>
          <a:p>
            <a:pPr algn="ctr"/>
            <a:endParaRPr lang="en-IN" sz="3000" b="1" dirty="0">
              <a:latin typeface="Times New Roman" panose="02020603050405020304" pitchFamily="18" charset="0"/>
              <a:cs typeface="Times New Roman" panose="02020603050405020304" pitchFamily="18" charset="0"/>
            </a:endParaRPr>
          </a:p>
          <a:p>
            <a:pPr algn="ctr"/>
            <a:endParaRPr lang="en-IN" sz="3000" b="1" dirty="0">
              <a:latin typeface="Times New Roman" panose="02020603050405020304" pitchFamily="18" charset="0"/>
              <a:cs typeface="Times New Roman" panose="02020603050405020304" pitchFamily="18" charset="0"/>
            </a:endParaRPr>
          </a:p>
          <a:p>
            <a:pPr algn="ctr"/>
            <a:endParaRPr lang="en-IN" sz="3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D0B41B9-9EC5-44FA-BD70-8931B7CD53C3}"/>
              </a:ext>
            </a:extLst>
          </p:cNvPr>
          <p:cNvSpPr/>
          <p:nvPr/>
        </p:nvSpPr>
        <p:spPr>
          <a:xfrm>
            <a:off x="533400" y="690905"/>
            <a:ext cx="7391400" cy="873572"/>
          </a:xfrm>
          <a:prstGeom prst="rect">
            <a:avLst/>
          </a:prstGeom>
        </p:spPr>
        <p:txBody>
          <a:bodyPr wrap="square">
            <a:spAutoFit/>
          </a:bodyPr>
          <a:lstStyle/>
          <a:p>
            <a:pPr>
              <a:lnSpc>
                <a:spcPct val="150000"/>
              </a:lnSpc>
            </a:pPr>
            <a:endParaRPr lang="en-US" b="1" u="sng" dirty="0">
              <a:latin typeface="Times New Roman" panose="02020603050405020304" pitchFamily="18" charset="0"/>
              <a:cs typeface="Times New Roman" panose="02020603050405020304" pitchFamily="18" charset="0"/>
            </a:endParaRPr>
          </a:p>
          <a:p>
            <a:pPr>
              <a:lnSpc>
                <a:spcPct val="150000"/>
              </a:lnSpc>
            </a:pPr>
            <a:endParaRPr lang="en-US"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1948CC4-9E8A-44B7-885B-FBE3B689F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2577" y="1023796"/>
            <a:ext cx="5410200" cy="1797756"/>
          </a:xfrm>
          <a:prstGeom prst="rect">
            <a:avLst/>
          </a:prstGeom>
        </p:spPr>
      </p:pic>
    </p:spTree>
    <p:extLst>
      <p:ext uri="{BB962C8B-B14F-4D97-AF65-F5344CB8AC3E}">
        <p14:creationId xmlns:p14="http://schemas.microsoft.com/office/powerpoint/2010/main" val="1507767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45026" y="588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 Diagonal Corner Rectangle 4"/>
          <p:cNvSpPr/>
          <p:nvPr/>
        </p:nvSpPr>
        <p:spPr>
          <a:xfrm>
            <a:off x="45026" y="2313700"/>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0" name="Content Placeholder 2"/>
          <p:cNvSpPr txBox="1">
            <a:spLocks/>
          </p:cNvSpPr>
          <p:nvPr/>
        </p:nvSpPr>
        <p:spPr>
          <a:xfrm>
            <a:off x="429658" y="980501"/>
            <a:ext cx="8485742" cy="564889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just"/>
            <a:endParaRPr lang="en-US" sz="2400" dirty="0">
              <a:solidFill>
                <a:schemeClr val="tx1"/>
              </a:solidFill>
              <a:latin typeface="Times New Roman" panose="02020603050405020304" pitchFamily="18" charset="0"/>
              <a:cs typeface="Times New Roman" panose="02020603050405020304" pitchFamily="18" charset="0"/>
            </a:endParaRPr>
          </a:p>
          <a:p>
            <a:pPr algn="l"/>
            <a:endParaRPr lang="en-US" sz="2400" dirty="0">
              <a:solidFill>
                <a:schemeClr val="tx1"/>
              </a:solidFill>
              <a:latin typeface="Times New Roman" panose="02020603050405020304" pitchFamily="18" charset="0"/>
              <a:cs typeface="Times New Roman" panose="02020603050405020304" pitchFamily="18" charset="0"/>
            </a:endParaRPr>
          </a:p>
          <a:p>
            <a:pPr algn="l"/>
            <a:endParaRPr lang="en-IN" sz="2400" dirty="0">
              <a:solidFill>
                <a:srgbClr val="0055A0"/>
              </a:solidFill>
            </a:endParaRPr>
          </a:p>
        </p:txBody>
      </p:sp>
      <p:sp>
        <p:nvSpPr>
          <p:cNvPr id="31" name="TextBox 30"/>
          <p:cNvSpPr txBox="1"/>
          <p:nvPr/>
        </p:nvSpPr>
        <p:spPr>
          <a:xfrm>
            <a:off x="429658" y="-159659"/>
            <a:ext cx="8537369" cy="1169551"/>
          </a:xfrm>
          <a:prstGeom prst="rect">
            <a:avLst/>
          </a:prstGeom>
          <a:noFill/>
        </p:spPr>
        <p:txBody>
          <a:bodyPr wrap="square" rtlCol="0">
            <a:spAutoFit/>
          </a:bodyPr>
          <a:lstStyle/>
          <a:p>
            <a:pPr algn="ctr"/>
            <a:endParaRPr lang="en-US" sz="4000" dirty="0">
              <a:ea typeface="굴림" panose="020B0600000101010101" pitchFamily="34" charset="-127"/>
            </a:endParaRPr>
          </a:p>
          <a:p>
            <a:pPr algn="ctr"/>
            <a:r>
              <a:rPr lang="en-US" sz="3000" b="1" dirty="0">
                <a:latin typeface="Times New Roman" panose="02020603050405020304" pitchFamily="18" charset="0"/>
                <a:ea typeface="굴림" panose="020B0600000101010101" pitchFamily="34" charset="-127"/>
                <a:cs typeface="Times New Roman" panose="02020603050405020304" pitchFamily="18" charset="0"/>
              </a:rPr>
              <a:t>PROBLEM STATEMENT</a:t>
            </a:r>
            <a:endParaRPr lang="en-US" sz="3000" b="1" dirty="0">
              <a:latin typeface="Times New Roman" panose="02020603050405020304" pitchFamily="18" charset="0"/>
              <a:cs typeface="Times New Roman" panose="02020603050405020304" pitchFamily="18" charset="0"/>
            </a:endParaRPr>
          </a:p>
        </p:txBody>
      </p:sp>
      <p:pic>
        <p:nvPicPr>
          <p:cNvPr id="1026" name="Picture 2" descr="Image result for share">
            <a:extLst>
              <a:ext uri="{FF2B5EF4-FFF2-40B4-BE49-F238E27FC236}">
                <a16:creationId xmlns:a16="http://schemas.microsoft.com/office/drawing/2014/main" id="{85546817-F314-4417-B85B-ED2957EA9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639" y="1066800"/>
            <a:ext cx="7078663" cy="42671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9731A3-CC78-4F50-A2C2-1A643756FF2B}"/>
              </a:ext>
            </a:extLst>
          </p:cNvPr>
          <p:cNvSpPr/>
          <p:nvPr/>
        </p:nvSpPr>
        <p:spPr>
          <a:xfrm>
            <a:off x="381000" y="5334000"/>
            <a:ext cx="8802339" cy="1446550"/>
          </a:xfrm>
          <a:prstGeom prst="rect">
            <a:avLst/>
          </a:prstGeom>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    Predicting the popularity of the article based on number of shares</a:t>
            </a: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&amp;</a:t>
            </a:r>
          </a:p>
          <a:p>
            <a:pPr algn="ctr"/>
            <a:r>
              <a:rPr lang="en-US" sz="2200" b="1" dirty="0">
                <a:latin typeface="Times New Roman" panose="02020603050405020304" pitchFamily="18" charset="0"/>
                <a:cs typeface="Times New Roman" panose="02020603050405020304" pitchFamily="18" charset="0"/>
              </a:rPr>
              <a:t>Recommending what changes can be made in the article to become popular</a:t>
            </a:r>
          </a:p>
        </p:txBody>
      </p:sp>
    </p:spTree>
    <p:extLst>
      <p:ext uri="{BB962C8B-B14F-4D97-AF65-F5344CB8AC3E}">
        <p14:creationId xmlns:p14="http://schemas.microsoft.com/office/powerpoint/2010/main" val="3761210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E9C508-5E36-4156-B78A-F9D04F76E3CE}"/>
              </a:ext>
            </a:extLst>
          </p:cNvPr>
          <p:cNvSpPr/>
          <p:nvPr/>
        </p:nvSpPr>
        <p:spPr>
          <a:xfrm>
            <a:off x="838200" y="609600"/>
            <a:ext cx="8001000" cy="6182718"/>
          </a:xfrm>
          <a:prstGeom prst="rect">
            <a:avLst/>
          </a:prstGeom>
        </p:spPr>
        <p:txBody>
          <a:bodyPr wrap="square">
            <a:spAutoFit/>
          </a:bodyPr>
          <a:lstStyle/>
          <a:p>
            <a:pPr>
              <a:lnSpc>
                <a:spcPct val="150000"/>
              </a:lnSpc>
            </a:pPr>
            <a:r>
              <a:rPr lang="en-US" sz="3000" b="1" dirty="0">
                <a:solidFill>
                  <a:schemeClr val="bg2">
                    <a:lumMod val="10000"/>
                  </a:schemeClr>
                </a:solidFill>
                <a:latin typeface="Times New Roman" panose="02020603050405020304" pitchFamily="18" charset="0"/>
                <a:cs typeface="Times New Roman" panose="02020603050405020304" pitchFamily="18" charset="0"/>
              </a:rPr>
              <a:t>BUSINESS</a:t>
            </a:r>
            <a:r>
              <a:rPr lang="en-US" sz="3400" b="1" dirty="0">
                <a:solidFill>
                  <a:schemeClr val="bg2">
                    <a:lumMod val="10000"/>
                  </a:schemeClr>
                </a:solidFill>
                <a:latin typeface="Times New Roman" panose="02020603050405020304" pitchFamily="18" charset="0"/>
                <a:cs typeface="Times New Roman" panose="02020603050405020304" pitchFamily="18" charset="0"/>
              </a:rPr>
              <a:t> </a:t>
            </a:r>
            <a:r>
              <a:rPr lang="en-US" sz="3000" b="1" dirty="0">
                <a:solidFill>
                  <a:schemeClr val="bg2">
                    <a:lumMod val="10000"/>
                  </a:schemeClr>
                </a:solidFill>
                <a:latin typeface="Times New Roman" panose="02020603050405020304" pitchFamily="18" charset="0"/>
                <a:cs typeface="Times New Roman" panose="02020603050405020304" pitchFamily="18" charset="0"/>
              </a:rPr>
              <a:t>OBJECTIVE</a:t>
            </a:r>
          </a:p>
          <a:p>
            <a:pPr algn="ctr">
              <a:lnSpc>
                <a:spcPct val="150000"/>
              </a:lnSpc>
            </a:pPr>
            <a:endParaRPr lang="en-US" sz="3400" b="1"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Research and developing methodology for predicting the popularity. </a:t>
            </a:r>
          </a:p>
          <a:p>
            <a:pPr marL="342900" indent="-342900">
              <a:lnSpc>
                <a:spcPct val="15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Main objective : Impact on revenue based on popularity of article.</a:t>
            </a:r>
          </a:p>
          <a:p>
            <a:pPr marL="342900" indent="-342900">
              <a:lnSpc>
                <a:spcPct val="15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When does the number of share increase? </a:t>
            </a:r>
          </a:p>
          <a:p>
            <a:pPr marL="342900" indent="-34290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Which type of blog does consumers like? </a:t>
            </a:r>
          </a:p>
          <a:p>
            <a:pPr marL="342900" indent="-34290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Whenever the number of shares are more those patterns will be analyzed. Depending on these patterns action could be taken on understanding how the article should be and thus understanding the customer.</a:t>
            </a:r>
          </a:p>
          <a:p>
            <a:pPr marL="342900" indent="-342900">
              <a:lnSpc>
                <a:spcPct val="15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2050" name="Picture 2" descr="Related image">
            <a:extLst>
              <a:ext uri="{FF2B5EF4-FFF2-40B4-BE49-F238E27FC236}">
                <a16:creationId xmlns:a16="http://schemas.microsoft.com/office/drawing/2014/main" id="{FA424A6A-7F1A-4C38-950B-5B26017354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457200"/>
            <a:ext cx="2381886"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407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92D520-4D52-4D7A-B1F0-1A2B9165C46F}"/>
              </a:ext>
            </a:extLst>
          </p:cNvPr>
          <p:cNvSpPr/>
          <p:nvPr/>
        </p:nvSpPr>
        <p:spPr>
          <a:xfrm>
            <a:off x="762000" y="457200"/>
            <a:ext cx="7620000" cy="4526047"/>
          </a:xfrm>
          <a:prstGeom prst="rect">
            <a:avLst/>
          </a:prstGeom>
        </p:spPr>
        <p:txBody>
          <a:bodyPr wrap="square">
            <a:spAutoFit/>
          </a:bodyPr>
          <a:lstStyle/>
          <a:p>
            <a:pPr algn="ctr"/>
            <a:r>
              <a:rPr lang="en-US" sz="3000" b="1" dirty="0">
                <a:latin typeface="Times New Roman" panose="02020603050405020304" pitchFamily="18" charset="0"/>
                <a:cs typeface="Times New Roman" panose="02020603050405020304" pitchFamily="18" charset="0"/>
              </a:rPr>
              <a:t>FEATURES </a:t>
            </a:r>
          </a:p>
          <a:p>
            <a:endParaRPr lang="en-US" dirty="0"/>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Life of  an Article </a:t>
            </a: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Tokens, Average length of token, Bag of Words, Nonstop words, </a:t>
            </a: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Topic Modeling : Key words, LDA (Latent Dirichlet Allocation )</a:t>
            </a: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Subjectivity, Sentiment Polarity</a:t>
            </a: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Data Channels</a:t>
            </a: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Number of videos and images </a:t>
            </a: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Self Reference, Number of Reference to Other Links</a:t>
            </a: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Shares on different days of week</a:t>
            </a: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Share, Popularity based on shares (target variable)</a:t>
            </a:r>
            <a:endParaRPr lang="en-IN" dirty="0"/>
          </a:p>
        </p:txBody>
      </p:sp>
    </p:spTree>
    <p:extLst>
      <p:ext uri="{BB962C8B-B14F-4D97-AF65-F5344CB8AC3E}">
        <p14:creationId xmlns:p14="http://schemas.microsoft.com/office/powerpoint/2010/main" val="237582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D033-6DD9-44E6-8318-16B4B128B16D}"/>
              </a:ext>
            </a:extLst>
          </p:cNvPr>
          <p:cNvSpPr>
            <a:spLocks noGrp="1"/>
          </p:cNvSpPr>
          <p:nvPr>
            <p:ph type="title"/>
          </p:nvPr>
        </p:nvSpPr>
        <p:spPr>
          <a:xfrm>
            <a:off x="457200" y="0"/>
            <a:ext cx="8229600" cy="1143000"/>
          </a:xfrm>
        </p:spPr>
        <p:txBody>
          <a:bodyPr>
            <a:normAutofit/>
          </a:bodyPr>
          <a:lstStyle/>
          <a:p>
            <a:r>
              <a:rPr lang="en-US" sz="3000" b="1" dirty="0">
                <a:latin typeface="Times New Roman" panose="02020603050405020304" pitchFamily="18" charset="0"/>
                <a:cs typeface="Times New Roman" panose="02020603050405020304" pitchFamily="18" charset="0"/>
              </a:rPr>
              <a:t>PROCESS</a:t>
            </a:r>
            <a:endParaRPr lang="en-IN" sz="3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01783DB-EDC0-44FB-A108-2F7C698EF6FE}"/>
              </a:ext>
            </a:extLst>
          </p:cNvPr>
          <p:cNvPicPr>
            <a:picLocks noGrp="1" noChangeAspect="1"/>
          </p:cNvPicPr>
          <p:nvPr>
            <p:ph idx="1"/>
          </p:nvPr>
        </p:nvPicPr>
        <p:blipFill>
          <a:blip r:embed="rId2"/>
          <a:stretch>
            <a:fillRect/>
          </a:stretch>
        </p:blipFill>
        <p:spPr>
          <a:xfrm>
            <a:off x="1524000" y="838200"/>
            <a:ext cx="7000500" cy="1752600"/>
          </a:xfrm>
          <a:prstGeom prst="rect">
            <a:avLst/>
          </a:prstGeom>
        </p:spPr>
      </p:pic>
      <p:sp>
        <p:nvSpPr>
          <p:cNvPr id="6" name="TextBox 5">
            <a:extLst>
              <a:ext uri="{FF2B5EF4-FFF2-40B4-BE49-F238E27FC236}">
                <a16:creationId xmlns:a16="http://schemas.microsoft.com/office/drawing/2014/main" id="{3B5B7002-48EC-4FDA-9FB9-2974AFA9EF4A}"/>
              </a:ext>
            </a:extLst>
          </p:cNvPr>
          <p:cNvSpPr txBox="1"/>
          <p:nvPr/>
        </p:nvSpPr>
        <p:spPr>
          <a:xfrm>
            <a:off x="762000" y="2590800"/>
            <a:ext cx="8001000" cy="4755148"/>
          </a:xfrm>
          <a:prstGeom prst="rect">
            <a:avLst/>
          </a:prstGeom>
          <a:noFill/>
        </p:spPr>
        <p:txBody>
          <a:bodyPr wrap="square" rtlCol="0">
            <a:spAutoFit/>
          </a:bodyPr>
          <a:lstStyle/>
          <a:p>
            <a:endParaRPr lang="en-US" sz="2500" b="1" dirty="0">
              <a:latin typeface="Times New Roman" panose="02020603050405020304" pitchFamily="18" charset="0"/>
              <a:cs typeface="Times New Roman" panose="02020603050405020304" pitchFamily="18" charset="0"/>
            </a:endParaRPr>
          </a:p>
          <a:p>
            <a:pPr algn="ctr"/>
            <a:r>
              <a:rPr lang="en-IN" sz="2800" b="1" dirty="0">
                <a:latin typeface="Times New Roman" panose="02020603050405020304" pitchFamily="18" charset="0"/>
                <a:cs typeface="Times New Roman" panose="02020603050405020304" pitchFamily="18" charset="0"/>
              </a:rPr>
              <a:t>DATA PREPROCESSING:</a:t>
            </a:r>
            <a:endParaRPr lang="en-IN" sz="2800"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a:p>
            <a:endParaRPr lang="en-US" sz="25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885440EA-B370-4EB4-BD6D-07829D9C915C}"/>
              </a:ext>
            </a:extLst>
          </p:cNvPr>
          <p:cNvSpPr/>
          <p:nvPr/>
        </p:nvSpPr>
        <p:spPr>
          <a:xfrm>
            <a:off x="723902" y="4038600"/>
            <a:ext cx="1752600" cy="1524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1600" dirty="0">
                <a:solidFill>
                  <a:schemeClr val="tx1"/>
                </a:solidFill>
                <a:latin typeface="Times New Roman" panose="02020603050405020304" pitchFamily="18" charset="0"/>
                <a:cs typeface="Times New Roman" panose="02020603050405020304" pitchFamily="18" charset="0"/>
              </a:rPr>
              <a:t>Select categories from dataset to check the skewness'</a:t>
            </a:r>
          </a:p>
        </p:txBody>
      </p:sp>
      <p:sp>
        <p:nvSpPr>
          <p:cNvPr id="8" name="Rectangle: Rounded Corners 7">
            <a:extLst>
              <a:ext uri="{FF2B5EF4-FFF2-40B4-BE49-F238E27FC236}">
                <a16:creationId xmlns:a16="http://schemas.microsoft.com/office/drawing/2014/main" id="{695CAF24-3ABC-4F83-AB72-03CC279A17E9}"/>
              </a:ext>
            </a:extLst>
          </p:cNvPr>
          <p:cNvSpPr/>
          <p:nvPr/>
        </p:nvSpPr>
        <p:spPr>
          <a:xfrm>
            <a:off x="3009901" y="4038600"/>
            <a:ext cx="1752600" cy="1524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IN" sz="1600" dirty="0">
                <a:latin typeface="Times New Roman" panose="02020603050405020304" pitchFamily="18" charset="0"/>
                <a:cs typeface="Times New Roman" panose="02020603050405020304" pitchFamily="18" charset="0"/>
              </a:rPr>
              <a:t>Checking for values that comes under 3 sigma zone to detect extreme values</a:t>
            </a:r>
          </a:p>
        </p:txBody>
      </p:sp>
      <p:sp>
        <p:nvSpPr>
          <p:cNvPr id="9" name="Rectangle: Rounded Corners 8">
            <a:extLst>
              <a:ext uri="{FF2B5EF4-FFF2-40B4-BE49-F238E27FC236}">
                <a16:creationId xmlns:a16="http://schemas.microsoft.com/office/drawing/2014/main" id="{84AB091E-9160-45FF-9E5C-8BED1637FF78}"/>
              </a:ext>
            </a:extLst>
          </p:cNvPr>
          <p:cNvSpPr/>
          <p:nvPr/>
        </p:nvSpPr>
        <p:spPr>
          <a:xfrm>
            <a:off x="5200650" y="4038600"/>
            <a:ext cx="1676400" cy="1524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spcBef>
                <a:spcPts val="0"/>
              </a:spcBef>
              <a:spcAft>
                <a:spcPts val="0"/>
              </a:spcAft>
              <a:buClrTx/>
              <a:buSzPts val="1200"/>
            </a:pPr>
            <a:r>
              <a:rPr lang="en-US" sz="1600" dirty="0">
                <a:latin typeface="Times New Roman" panose="02020603050405020304" pitchFamily="18" charset="0"/>
                <a:cs typeface="Times New Roman" panose="02020603050405020304" pitchFamily="18" charset="0"/>
              </a:rPr>
              <a:t>Standardize selected indicators using Standardization</a:t>
            </a:r>
            <a:endParaRPr lang="en-IN" sz="16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FB7B97D3-C207-4380-B802-520CBAC61CF6}"/>
              </a:ext>
            </a:extLst>
          </p:cNvPr>
          <p:cNvSpPr/>
          <p:nvPr/>
        </p:nvSpPr>
        <p:spPr>
          <a:xfrm>
            <a:off x="7315200" y="4048123"/>
            <a:ext cx="1600200" cy="15144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600" dirty="0">
                <a:latin typeface="Times New Roman" panose="02020603050405020304" pitchFamily="18" charset="0"/>
                <a:cs typeface="Times New Roman" panose="02020603050405020304" pitchFamily="18" charset="0"/>
              </a:rPr>
              <a:t>Predicting popularity of each categories based on number of shares</a:t>
            </a:r>
            <a:endParaRPr lang="en-IN" sz="1600" dirty="0">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5C951112-9F10-4C3E-ADB4-7C80CBDDE2EC}"/>
              </a:ext>
            </a:extLst>
          </p:cNvPr>
          <p:cNvSpPr/>
          <p:nvPr/>
        </p:nvSpPr>
        <p:spPr>
          <a:xfrm>
            <a:off x="2667000" y="4572000"/>
            <a:ext cx="190501" cy="228600"/>
          </a:xfrm>
          <a:prstGeom prst="rightArrow">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Arrow: Right 11">
            <a:extLst>
              <a:ext uri="{FF2B5EF4-FFF2-40B4-BE49-F238E27FC236}">
                <a16:creationId xmlns:a16="http://schemas.microsoft.com/office/drawing/2014/main" id="{85C94FE5-83AA-4FCB-B7F6-8ECD6659E8FE}"/>
              </a:ext>
            </a:extLst>
          </p:cNvPr>
          <p:cNvSpPr/>
          <p:nvPr/>
        </p:nvSpPr>
        <p:spPr>
          <a:xfrm>
            <a:off x="4886325" y="4572000"/>
            <a:ext cx="190501" cy="228600"/>
          </a:xfrm>
          <a:prstGeom prst="rightArrow">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Arrow: Right 12">
            <a:extLst>
              <a:ext uri="{FF2B5EF4-FFF2-40B4-BE49-F238E27FC236}">
                <a16:creationId xmlns:a16="http://schemas.microsoft.com/office/drawing/2014/main" id="{CB015E9F-BB97-4B47-AB00-F58EE1F2E390}"/>
              </a:ext>
            </a:extLst>
          </p:cNvPr>
          <p:cNvSpPr/>
          <p:nvPr/>
        </p:nvSpPr>
        <p:spPr>
          <a:xfrm>
            <a:off x="7010400" y="4572000"/>
            <a:ext cx="190501" cy="228600"/>
          </a:xfrm>
          <a:prstGeom prst="rightArrow">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67626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45026" y="588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 Diagonal Corner Rectangle 4"/>
          <p:cNvSpPr/>
          <p:nvPr/>
        </p:nvSpPr>
        <p:spPr>
          <a:xfrm>
            <a:off x="45026" y="2313700"/>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0" name="Content Placeholder 2"/>
          <p:cNvSpPr txBox="1">
            <a:spLocks/>
          </p:cNvSpPr>
          <p:nvPr/>
        </p:nvSpPr>
        <p:spPr>
          <a:xfrm>
            <a:off x="429658" y="1219200"/>
            <a:ext cx="8485742" cy="5410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342900" indent="-342900" algn="l">
              <a:buFont typeface="Wingdings" panose="05000000000000000000" pitchFamily="2" charset="2"/>
              <a:buChar char="Ø"/>
            </a:pPr>
            <a:endParaRPr lang="en-IN" sz="2400" dirty="0">
              <a:solidFill>
                <a:srgbClr val="0055A0"/>
              </a:solidFill>
            </a:endParaRPr>
          </a:p>
        </p:txBody>
      </p:sp>
      <p:sp>
        <p:nvSpPr>
          <p:cNvPr id="31" name="TextBox 30"/>
          <p:cNvSpPr txBox="1"/>
          <p:nvPr/>
        </p:nvSpPr>
        <p:spPr>
          <a:xfrm>
            <a:off x="454231" y="54114"/>
            <a:ext cx="8537369" cy="707886"/>
          </a:xfrm>
          <a:prstGeom prst="rect">
            <a:avLst/>
          </a:prstGeom>
          <a:noFill/>
        </p:spPr>
        <p:txBody>
          <a:bodyPr wrap="square" rtlCol="0">
            <a:spAutoFit/>
          </a:bodyPr>
          <a:lstStyle/>
          <a:p>
            <a:endParaRPr lang="en-US" sz="4000" b="1" dirty="0"/>
          </a:p>
        </p:txBody>
      </p:sp>
      <p:pic>
        <p:nvPicPr>
          <p:cNvPr id="1026" name="Picture 2">
            <a:extLst>
              <a:ext uri="{FF2B5EF4-FFF2-40B4-BE49-F238E27FC236}">
                <a16:creationId xmlns:a16="http://schemas.microsoft.com/office/drawing/2014/main" id="{98A816B1-C093-4762-A589-DB420D2C1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43" y="993922"/>
            <a:ext cx="4177157" cy="30524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9192A91-FC3C-4FD1-9F45-66AD5F5C0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602" y="1046409"/>
            <a:ext cx="4029545" cy="26830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D8B6DA-47D0-479D-AEED-D50FA40FD47D}"/>
              </a:ext>
            </a:extLst>
          </p:cNvPr>
          <p:cNvSpPr txBox="1"/>
          <p:nvPr/>
        </p:nvSpPr>
        <p:spPr>
          <a:xfrm>
            <a:off x="990601" y="233856"/>
            <a:ext cx="7517196" cy="553998"/>
          </a:xfrm>
          <a:prstGeom prst="rect">
            <a:avLst/>
          </a:prstGeom>
          <a:noFill/>
        </p:spPr>
        <p:txBody>
          <a:bodyPr wrap="square" rtlCol="0">
            <a:spAutoFit/>
          </a:bodyPr>
          <a:lstStyle/>
          <a:p>
            <a:pPr algn="ctr"/>
            <a:r>
              <a:rPr lang="en-US" sz="3000" b="1" dirty="0">
                <a:latin typeface="Times New Roman" panose="02020603050405020304" pitchFamily="18" charset="0"/>
                <a:cs typeface="Times New Roman" panose="02020603050405020304" pitchFamily="18" charset="0"/>
              </a:rPr>
              <a:t>EXPLORATORY DATA ANALYSIS</a:t>
            </a:r>
            <a:endParaRPr lang="en-IN" sz="3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548EF84-DD00-4E72-9259-B3FEE951755F}"/>
              </a:ext>
            </a:extLst>
          </p:cNvPr>
          <p:cNvSpPr txBox="1"/>
          <p:nvPr/>
        </p:nvSpPr>
        <p:spPr>
          <a:xfrm>
            <a:off x="838200" y="4074111"/>
            <a:ext cx="7013649" cy="169277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Rate of frequency of unique words is between 0.4 – 0.8</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Rate of frequency of non-stop unique words is between 0.5 – 0.9</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Average length of the words in content is between 4 - 5.5</a:t>
            </a:r>
          </a:p>
          <a:p>
            <a:pPr marL="285750" indent="-285750">
              <a:buFont typeface="Wingdings" panose="05000000000000000000" pitchFamily="2" charset="2"/>
              <a:buChar char="§"/>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53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FF56FFF-3EF3-4B1A-A591-8EBDD083C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85965"/>
            <a:ext cx="4730304" cy="31496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F11670-FE7C-4F05-B1EF-7AD74F948542}"/>
              </a:ext>
            </a:extLst>
          </p:cNvPr>
          <p:cNvSpPr txBox="1"/>
          <p:nvPr/>
        </p:nvSpPr>
        <p:spPr>
          <a:xfrm>
            <a:off x="1336452" y="521650"/>
            <a:ext cx="6781800" cy="553998"/>
          </a:xfrm>
          <a:prstGeom prst="rect">
            <a:avLst/>
          </a:prstGeom>
          <a:noFill/>
        </p:spPr>
        <p:txBody>
          <a:bodyPr wrap="square" rtlCol="0">
            <a:spAutoFit/>
          </a:bodyPr>
          <a:lstStyle/>
          <a:p>
            <a:pPr algn="ctr"/>
            <a:r>
              <a:rPr lang="en-US" sz="3000" b="1" dirty="0">
                <a:latin typeface="Times New Roman" panose="02020603050405020304" pitchFamily="18" charset="0"/>
                <a:cs typeface="Times New Roman" panose="02020603050405020304" pitchFamily="18" charset="0"/>
              </a:rPr>
              <a:t>TOPIC MODELING : KEYWORDS</a:t>
            </a:r>
            <a:endParaRPr lang="en-IN" sz="3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A418DA6-834F-4B7E-9823-3A124E9060D1}"/>
              </a:ext>
            </a:extLst>
          </p:cNvPr>
          <p:cNvSpPr txBox="1"/>
          <p:nvPr/>
        </p:nvSpPr>
        <p:spPr>
          <a:xfrm>
            <a:off x="685800" y="5410200"/>
            <a:ext cx="6406704"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Keywords play prominent role in popularity of an article</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More number of keywords articles are getting shared more</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our case it ranges between 4 to 10 </a:t>
            </a:r>
          </a:p>
          <a:p>
            <a:pPr marL="285750" indent="-285750">
              <a:buFont typeface="Wingdings" panose="05000000000000000000" pitchFamily="2" charset="2"/>
              <a:buChar char="§"/>
            </a:pPr>
            <a:endParaRPr lang="en-IN" dirty="0"/>
          </a:p>
        </p:txBody>
      </p:sp>
      <p:sp>
        <p:nvSpPr>
          <p:cNvPr id="5" name="TextBox 4">
            <a:extLst>
              <a:ext uri="{FF2B5EF4-FFF2-40B4-BE49-F238E27FC236}">
                <a16:creationId xmlns:a16="http://schemas.microsoft.com/office/drawing/2014/main" id="{9FEFFFB5-FFAC-49AA-A9D7-1094CD5B420F}"/>
              </a:ext>
            </a:extLst>
          </p:cNvPr>
          <p:cNvSpPr txBox="1"/>
          <p:nvPr/>
        </p:nvSpPr>
        <p:spPr>
          <a:xfrm>
            <a:off x="685800" y="4435568"/>
            <a:ext cx="5715000" cy="369332"/>
          </a:xfrm>
          <a:prstGeom prst="rect">
            <a:avLst/>
          </a:prstGeom>
          <a:noFill/>
        </p:spPr>
        <p:txBody>
          <a:bodyPr wrap="square" rtlCol="0">
            <a:spAutoFit/>
          </a:bodyPr>
          <a:lstStyle/>
          <a:p>
            <a:r>
              <a:rPr lang="en-US" b="1" dirty="0"/>
              <a:t>Ex: </a:t>
            </a:r>
            <a:r>
              <a:rPr lang="en-US" b="1" dirty="0">
                <a:latin typeface="Times New Roman" panose="02020603050405020304" pitchFamily="18" charset="0"/>
                <a:cs typeface="Times New Roman" panose="02020603050405020304" pitchFamily="18" charset="0"/>
              </a:rPr>
              <a:t>Amazon: Kindle, Prime, Echo, Alexa, Tab</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7997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9162</TotalTime>
  <Words>1015</Words>
  <Application>Microsoft Office PowerPoint</Application>
  <PresentationFormat>On-screen Show (4:3)</PresentationFormat>
  <Paragraphs>260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Helvetica Neue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 FOR ARTICLES TO BECOME POPULAR </vt:lpstr>
      <vt:lpstr>One of the popular article in Mashable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vishal ghosh</cp:lastModifiedBy>
  <cp:revision>368</cp:revision>
  <dcterms:created xsi:type="dcterms:W3CDTF">2017-03-30T12:09:41Z</dcterms:created>
  <dcterms:modified xsi:type="dcterms:W3CDTF">2019-12-13T09:24:50Z</dcterms:modified>
</cp:coreProperties>
</file>